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customXml/itemProps1.xml" ContentType="application/vnd.openxmlformats-officedocument.customXmlProperties+xml"/>
  <Default Extension="wmf" ContentType="image/x-wmf"/>
  <Default Extension="rels" ContentType="application/vnd.openxmlformats-package.relationship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customXml/itemProps2.xml" ContentType="application/vnd.openxmlformats-officedocument.customXmlPropertie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Default Extension="jpeg" ContentType="image/jpeg"/>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8" r:id="rId1"/>
  </p:sldMasterIdLst>
  <p:notesMasterIdLst>
    <p:notesMasterId r:id="rId23"/>
  </p:notesMasterIdLst>
  <p:handoutMasterIdLst>
    <p:handoutMasterId r:id="rId24"/>
  </p:handoutMasterIdLst>
  <p:sldIdLst>
    <p:sldId id="256" r:id="rId2"/>
    <p:sldId id="285" r:id="rId3"/>
    <p:sldId id="416" r:id="rId4"/>
    <p:sldId id="412" r:id="rId5"/>
    <p:sldId id="413" r:id="rId6"/>
    <p:sldId id="414" r:id="rId7"/>
    <p:sldId id="390" r:id="rId8"/>
    <p:sldId id="356" r:id="rId9"/>
    <p:sldId id="418" r:id="rId10"/>
    <p:sldId id="291" r:id="rId11"/>
    <p:sldId id="363" r:id="rId12"/>
    <p:sldId id="411" r:id="rId13"/>
    <p:sldId id="295" r:id="rId14"/>
    <p:sldId id="419" r:id="rId15"/>
    <p:sldId id="420" r:id="rId16"/>
    <p:sldId id="395" r:id="rId17"/>
    <p:sldId id="286" r:id="rId18"/>
    <p:sldId id="394" r:id="rId19"/>
    <p:sldId id="417" r:id="rId20"/>
    <p:sldId id="380" r:id="rId21"/>
    <p:sldId id="336" r:id="rId22"/>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FF9900"/>
    <a:srgbClr val="008000"/>
    <a:srgbClr val="000000"/>
    <a:srgbClr val="FF0000"/>
    <a:srgbClr val="003399"/>
    <a:srgbClr val="000099"/>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097" autoAdjust="0"/>
    <p:restoredTop sz="94333" autoAdjust="0"/>
  </p:normalViewPr>
  <p:slideViewPr>
    <p:cSldViewPr>
      <p:cViewPr>
        <p:scale>
          <a:sx n="119" d="100"/>
          <a:sy n="119" d="100"/>
        </p:scale>
        <p:origin x="-1638" y="-72"/>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Lst>
  </p:outlineViewPr>
  <p:notesTextViewPr>
    <p:cViewPr>
      <p:scale>
        <a:sx n="100" d="100"/>
        <a:sy n="100" d="100"/>
      </p:scale>
      <p:origin x="0" y="0"/>
    </p:cViewPr>
  </p:notesTextViewPr>
  <p:sorterViewPr>
    <p:cViewPr>
      <p:scale>
        <a:sx n="100" d="100"/>
        <a:sy n="100" d="100"/>
      </p:scale>
      <p:origin x="0" y="288"/>
    </p:cViewPr>
  </p:sorterViewPr>
  <p:notesViewPr>
    <p:cSldViewPr>
      <p:cViewPr>
        <p:scale>
          <a:sx n="100" d="100"/>
          <a:sy n="100" d="100"/>
        </p:scale>
        <p:origin x="3324" y="-48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openxmlformats.org/officeDocument/2006/relationships/customXml" Target="../customXml/item2.xml"/></Relationships>
</file>

<file path=ppt/_rels/viewProps.xml.rels><?xml version="1.0" encoding="UTF-8" standalone="yes"?>
<Relationships xmlns="http://schemas.openxmlformats.org/package/2006/relationships"><Relationship Id="rId8" Type="http://schemas.openxmlformats.org/officeDocument/2006/relationships/slide" Target="slides/slide13.xml"/><Relationship Id="rId3" Type="http://schemas.openxmlformats.org/officeDocument/2006/relationships/slide" Target="slides/slide4.xml"/><Relationship Id="rId7" Type="http://schemas.openxmlformats.org/officeDocument/2006/relationships/slide" Target="slides/slide12.xml"/><Relationship Id="rId12" Type="http://schemas.openxmlformats.org/officeDocument/2006/relationships/slide" Target="slides/slide18.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10.xml"/><Relationship Id="rId11" Type="http://schemas.openxmlformats.org/officeDocument/2006/relationships/slide" Target="slides/slide17.xml"/><Relationship Id="rId5" Type="http://schemas.openxmlformats.org/officeDocument/2006/relationships/slide" Target="slides/slide6.xml"/><Relationship Id="rId10" Type="http://schemas.openxmlformats.org/officeDocument/2006/relationships/slide" Target="slides/slide15.xml"/><Relationship Id="rId4" Type="http://schemas.openxmlformats.org/officeDocument/2006/relationships/slide" Target="slides/slide5.xml"/><Relationship Id="rId9" Type="http://schemas.openxmlformats.org/officeDocument/2006/relationships/slide" Target="slides/slide1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726" tIns="48363" rIns="96726" bIns="48363" numCol="1" anchor="t" anchorCtr="0" compatLnSpc="1">
            <a:prstTxWarp prst="textNoShape">
              <a:avLst/>
            </a:prstTxWarp>
          </a:bodyPr>
          <a:lstStyle>
            <a:lvl1pPr defTabSz="966788" eaLnBrk="1" hangingPunct="1">
              <a:defRPr sz="1200">
                <a:latin typeface="Times New Roman" pitchFamily="18" charset="0"/>
              </a:defRPr>
            </a:lvl1pPr>
          </a:lstStyle>
          <a:p>
            <a:pPr>
              <a:defRPr/>
            </a:pPr>
            <a:endParaRPr lang="en-US"/>
          </a:p>
        </p:txBody>
      </p:sp>
      <p:sp>
        <p:nvSpPr>
          <p:cNvPr id="49155" name="Rectangle 3"/>
          <p:cNvSpPr>
            <a:spLocks noGrp="1" noChangeArrowheads="1"/>
          </p:cNvSpPr>
          <p:nvPr>
            <p:ph type="dt" sz="quarter" idx="1"/>
          </p:nvPr>
        </p:nvSpPr>
        <p:spPr bwMode="auto">
          <a:xfrm>
            <a:off x="4144963" y="0"/>
            <a:ext cx="3170237" cy="479425"/>
          </a:xfrm>
          <a:prstGeom prst="rect">
            <a:avLst/>
          </a:prstGeom>
          <a:noFill/>
          <a:ln w="9525">
            <a:noFill/>
            <a:miter lim="800000"/>
            <a:headEnd/>
            <a:tailEnd/>
          </a:ln>
          <a:effectLst/>
        </p:spPr>
        <p:txBody>
          <a:bodyPr vert="horz" wrap="square" lIns="96726" tIns="48363" rIns="96726" bIns="48363" numCol="1" anchor="t" anchorCtr="0" compatLnSpc="1">
            <a:prstTxWarp prst="textNoShape">
              <a:avLst/>
            </a:prstTxWarp>
          </a:bodyPr>
          <a:lstStyle>
            <a:lvl1pPr algn="r" defTabSz="966788" eaLnBrk="1" hangingPunct="1">
              <a:defRPr sz="1200">
                <a:latin typeface="Times New Roman" pitchFamily="18" charset="0"/>
              </a:defRPr>
            </a:lvl1pPr>
          </a:lstStyle>
          <a:p>
            <a:pPr>
              <a:defRPr/>
            </a:pPr>
            <a:endParaRPr lang="en-US"/>
          </a:p>
        </p:txBody>
      </p:sp>
      <p:sp>
        <p:nvSpPr>
          <p:cNvPr id="49156" name="Rectangle 4"/>
          <p:cNvSpPr>
            <a:spLocks noGrp="1" noChangeArrowheads="1"/>
          </p:cNvSpPr>
          <p:nvPr>
            <p:ph type="ftr" sz="quarter" idx="2"/>
          </p:nvPr>
        </p:nvSpPr>
        <p:spPr bwMode="auto">
          <a:xfrm>
            <a:off x="0" y="9121775"/>
            <a:ext cx="3170238" cy="479425"/>
          </a:xfrm>
          <a:prstGeom prst="rect">
            <a:avLst/>
          </a:prstGeom>
          <a:noFill/>
          <a:ln w="9525">
            <a:noFill/>
            <a:miter lim="800000"/>
            <a:headEnd/>
            <a:tailEnd/>
          </a:ln>
          <a:effectLst/>
        </p:spPr>
        <p:txBody>
          <a:bodyPr vert="horz" wrap="square" lIns="96726" tIns="48363" rIns="96726" bIns="48363" numCol="1" anchor="b" anchorCtr="0" compatLnSpc="1">
            <a:prstTxWarp prst="textNoShape">
              <a:avLst/>
            </a:prstTxWarp>
          </a:bodyPr>
          <a:lstStyle>
            <a:lvl1pPr defTabSz="966788" eaLnBrk="1" hangingPunct="1">
              <a:defRPr sz="1200">
                <a:latin typeface="Times New Roman" pitchFamily="18" charset="0"/>
              </a:defRPr>
            </a:lvl1pPr>
          </a:lstStyle>
          <a:p>
            <a:pPr>
              <a:defRPr/>
            </a:pPr>
            <a:endParaRPr lang="en-US"/>
          </a:p>
        </p:txBody>
      </p:sp>
      <p:sp>
        <p:nvSpPr>
          <p:cNvPr id="49157" name="Rectangle 5"/>
          <p:cNvSpPr>
            <a:spLocks noGrp="1" noChangeArrowheads="1"/>
          </p:cNvSpPr>
          <p:nvPr>
            <p:ph type="sldNum" sz="quarter" idx="3"/>
          </p:nvPr>
        </p:nvSpPr>
        <p:spPr bwMode="auto">
          <a:xfrm>
            <a:off x="4144963" y="9121775"/>
            <a:ext cx="3170237" cy="479425"/>
          </a:xfrm>
          <a:prstGeom prst="rect">
            <a:avLst/>
          </a:prstGeom>
          <a:noFill/>
          <a:ln w="9525">
            <a:noFill/>
            <a:miter lim="800000"/>
            <a:headEnd/>
            <a:tailEnd/>
          </a:ln>
          <a:effectLst/>
        </p:spPr>
        <p:txBody>
          <a:bodyPr vert="horz" wrap="square" lIns="96726" tIns="48363" rIns="96726" bIns="48363" numCol="1" anchor="b" anchorCtr="0" compatLnSpc="1">
            <a:prstTxWarp prst="textNoShape">
              <a:avLst/>
            </a:prstTxWarp>
          </a:bodyPr>
          <a:lstStyle>
            <a:lvl1pPr algn="r" defTabSz="966788" eaLnBrk="1" hangingPunct="1">
              <a:defRPr sz="1200">
                <a:latin typeface="Times New Roman" panose="02020603050405020304" pitchFamily="18" charset="0"/>
              </a:defRPr>
            </a:lvl1pPr>
          </a:lstStyle>
          <a:p>
            <a:fld id="{45167FDA-F3C0-4B71-81B0-3030A8F8C984}" type="slidenum">
              <a:rPr lang="en-US" altLang="en-US"/>
              <a:pPr/>
              <a:t>‹#›</a:t>
            </a:fld>
            <a:endParaRPr lang="en-US" altLang="en-US"/>
          </a:p>
        </p:txBody>
      </p:sp>
    </p:spTree>
    <p:extLst>
      <p:ext uri="{BB962C8B-B14F-4D97-AF65-F5344CB8AC3E}">
        <p14:creationId xmlns:p14="http://schemas.microsoft.com/office/powerpoint/2010/main" val="28729496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726" tIns="48363" rIns="96726" bIns="48363" numCol="1" anchor="t" anchorCtr="0" compatLnSpc="1">
            <a:prstTxWarp prst="textNoShape">
              <a:avLst/>
            </a:prstTxWarp>
          </a:bodyPr>
          <a:lstStyle>
            <a:lvl1pPr defTabSz="966788" eaLnBrk="1" hangingPunct="1">
              <a:defRPr sz="1200">
                <a:latin typeface="Times New Roman" pitchFamily="18" charset="0"/>
              </a:defRPr>
            </a:lvl1pPr>
          </a:lstStyle>
          <a:p>
            <a:pPr>
              <a:defRPr/>
            </a:pPr>
            <a:endParaRPr lang="en-US"/>
          </a:p>
        </p:txBody>
      </p:sp>
      <p:sp>
        <p:nvSpPr>
          <p:cNvPr id="56323"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6726" tIns="48363" rIns="96726" bIns="48363" numCol="1" anchor="t" anchorCtr="0" compatLnSpc="1">
            <a:prstTxWarp prst="textNoShape">
              <a:avLst/>
            </a:prstTxWarp>
          </a:bodyPr>
          <a:lstStyle>
            <a:lvl1pPr algn="r" defTabSz="966788" eaLnBrk="1" hangingPunct="1">
              <a:defRPr sz="1200">
                <a:latin typeface="Times New Roman" pitchFamily="18" charset="0"/>
              </a:defRPr>
            </a:lvl1pPr>
          </a:lstStyle>
          <a:p>
            <a:pPr>
              <a:defRPr/>
            </a:pPr>
            <a:endParaRPr lang="en-US"/>
          </a:p>
        </p:txBody>
      </p:sp>
      <p:sp>
        <p:nvSpPr>
          <p:cNvPr id="28676"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5"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6726" tIns="48363" rIns="96726" bIns="4836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Text Box 8"/>
          <p:cNvSpPr txBox="1">
            <a:spLocks noChangeArrowheads="1"/>
          </p:cNvSpPr>
          <p:nvPr/>
        </p:nvSpPr>
        <p:spPr bwMode="auto">
          <a:xfrm>
            <a:off x="0" y="9280525"/>
            <a:ext cx="7315200" cy="28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6726" tIns="48363" rIns="96726" bIns="48363">
            <a:spAutoFit/>
          </a:bodyPr>
          <a:lstStyle>
            <a:lvl1pPr defTabSz="966788">
              <a:defRPr>
                <a:solidFill>
                  <a:schemeClr val="tx1"/>
                </a:solidFill>
                <a:latin typeface="Tahoma" panose="020B0604030504040204" pitchFamily="34" charset="0"/>
              </a:defRPr>
            </a:lvl1pPr>
            <a:lvl2pPr marL="742950" indent="-285750" defTabSz="966788">
              <a:defRPr>
                <a:solidFill>
                  <a:schemeClr val="tx1"/>
                </a:solidFill>
                <a:latin typeface="Tahoma" panose="020B0604030504040204" pitchFamily="34" charset="0"/>
              </a:defRPr>
            </a:lvl2pPr>
            <a:lvl3pPr marL="1143000" indent="-228600" defTabSz="966788">
              <a:defRPr>
                <a:solidFill>
                  <a:schemeClr val="tx1"/>
                </a:solidFill>
                <a:latin typeface="Tahoma" panose="020B0604030504040204" pitchFamily="34" charset="0"/>
              </a:defRPr>
            </a:lvl3pPr>
            <a:lvl4pPr marL="1600200" indent="-228600" defTabSz="966788">
              <a:defRPr>
                <a:solidFill>
                  <a:schemeClr val="tx1"/>
                </a:solidFill>
                <a:latin typeface="Tahoma" panose="020B0604030504040204" pitchFamily="34" charset="0"/>
              </a:defRPr>
            </a:lvl4pPr>
            <a:lvl5pPr marL="2057400" indent="-228600" defTabSz="966788">
              <a:defRPr>
                <a:solidFill>
                  <a:schemeClr val="tx1"/>
                </a:solidFill>
                <a:latin typeface="Tahoma" panose="020B0604030504040204" pitchFamily="34" charset="0"/>
              </a:defRPr>
            </a:lvl5pPr>
            <a:lvl6pPr marL="2514600" indent="-228600" defTabSz="966788" eaLnBrk="0" fontAlgn="base" hangingPunct="0">
              <a:spcBef>
                <a:spcPct val="0"/>
              </a:spcBef>
              <a:spcAft>
                <a:spcPct val="0"/>
              </a:spcAft>
              <a:defRPr>
                <a:solidFill>
                  <a:schemeClr val="tx1"/>
                </a:solidFill>
                <a:latin typeface="Tahoma" panose="020B0604030504040204" pitchFamily="34" charset="0"/>
              </a:defRPr>
            </a:lvl6pPr>
            <a:lvl7pPr marL="2971800" indent="-228600" defTabSz="966788" eaLnBrk="0" fontAlgn="base" hangingPunct="0">
              <a:spcBef>
                <a:spcPct val="0"/>
              </a:spcBef>
              <a:spcAft>
                <a:spcPct val="0"/>
              </a:spcAft>
              <a:defRPr>
                <a:solidFill>
                  <a:schemeClr val="tx1"/>
                </a:solidFill>
                <a:latin typeface="Tahoma" panose="020B0604030504040204" pitchFamily="34" charset="0"/>
              </a:defRPr>
            </a:lvl7pPr>
            <a:lvl8pPr marL="3429000" indent="-228600" defTabSz="966788" eaLnBrk="0" fontAlgn="base" hangingPunct="0">
              <a:spcBef>
                <a:spcPct val="0"/>
              </a:spcBef>
              <a:spcAft>
                <a:spcPct val="0"/>
              </a:spcAft>
              <a:defRPr>
                <a:solidFill>
                  <a:schemeClr val="tx1"/>
                </a:solidFill>
                <a:latin typeface="Tahoma" panose="020B0604030504040204" pitchFamily="34" charset="0"/>
              </a:defRPr>
            </a:lvl8pPr>
            <a:lvl9pPr marL="3886200" indent="-228600" defTabSz="966788"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spcBef>
                <a:spcPct val="50000"/>
              </a:spcBef>
            </a:pPr>
            <a:fld id="{6BCFA16D-33DE-46AC-84CF-DB86437C887A}" type="slidenum">
              <a:rPr lang="en-US" altLang="en-US" sz="1200">
                <a:latin typeface="Arial" panose="020B0604020202020204" pitchFamily="34" charset="0"/>
              </a:rPr>
              <a:pPr algn="ctr" eaLnBrk="1" hangingPunct="1">
                <a:spcBef>
                  <a:spcPct val="50000"/>
                </a:spcBef>
              </a:pPr>
              <a:t>‹#›</a:t>
            </a:fld>
            <a:endParaRPr lang="en-US" altLang="en-US" sz="1200">
              <a:latin typeface="Arial" panose="020B0604020202020204" pitchFamily="34" charset="0"/>
            </a:endParaRPr>
          </a:p>
        </p:txBody>
      </p:sp>
    </p:spTree>
    <p:extLst>
      <p:ext uri="{BB962C8B-B14F-4D97-AF65-F5344CB8AC3E}">
        <p14:creationId xmlns:p14="http://schemas.microsoft.com/office/powerpoint/2010/main" val="13371369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xfrm>
            <a:off x="1290638" y="696913"/>
            <a:ext cx="4800600" cy="3600450"/>
          </a:xfrm>
          <a:ln/>
        </p:spPr>
      </p:sp>
      <p:sp>
        <p:nvSpPr>
          <p:cNvPr id="296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b="1" smtClean="0"/>
          </a:p>
        </p:txBody>
      </p:sp>
    </p:spTree>
    <p:extLst>
      <p:ext uri="{BB962C8B-B14F-4D97-AF65-F5344CB8AC3E}">
        <p14:creationId xmlns:p14="http://schemas.microsoft.com/office/powerpoint/2010/main" val="39761599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2" name="Notes Placeholder 1"/>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26533752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b="1" smtClean="0"/>
          </a:p>
        </p:txBody>
      </p:sp>
    </p:spTree>
    <p:extLst>
      <p:ext uri="{BB962C8B-B14F-4D97-AF65-F5344CB8AC3E}">
        <p14:creationId xmlns:p14="http://schemas.microsoft.com/office/powerpoint/2010/main" val="19222380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b="1" smtClean="0"/>
          </a:p>
        </p:txBody>
      </p:sp>
    </p:spTree>
    <p:extLst>
      <p:ext uri="{BB962C8B-B14F-4D97-AF65-F5344CB8AC3E}">
        <p14:creationId xmlns:p14="http://schemas.microsoft.com/office/powerpoint/2010/main" val="41292076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b="1" smtClean="0"/>
          </a:p>
        </p:txBody>
      </p:sp>
    </p:spTree>
    <p:extLst>
      <p:ext uri="{BB962C8B-B14F-4D97-AF65-F5344CB8AC3E}">
        <p14:creationId xmlns:p14="http://schemas.microsoft.com/office/powerpoint/2010/main" val="41292076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b="1" smtClean="0"/>
          </a:p>
        </p:txBody>
      </p:sp>
    </p:spTree>
    <p:extLst>
      <p:ext uri="{BB962C8B-B14F-4D97-AF65-F5344CB8AC3E}">
        <p14:creationId xmlns:p14="http://schemas.microsoft.com/office/powerpoint/2010/main" val="41292076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ln/>
        </p:spPr>
      </p:sp>
      <p:sp>
        <p:nvSpPr>
          <p:cNvPr id="2" name="Notes Placeholder 1"/>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6378416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000" b="1" smtClean="0"/>
          </a:p>
        </p:txBody>
      </p:sp>
    </p:spTree>
    <p:extLst>
      <p:ext uri="{BB962C8B-B14F-4D97-AF65-F5344CB8AC3E}">
        <p14:creationId xmlns:p14="http://schemas.microsoft.com/office/powerpoint/2010/main" val="3544988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solidFill>
            <a:srgbClr val="FFFFFF"/>
          </a:solidFill>
          <a:ln/>
        </p:spPr>
      </p:sp>
      <p:sp>
        <p:nvSpPr>
          <p:cNvPr id="49155"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ltLang="en-US" sz="1000" b="1" smtClean="0"/>
          </a:p>
        </p:txBody>
      </p:sp>
    </p:spTree>
    <p:extLst>
      <p:ext uri="{BB962C8B-B14F-4D97-AF65-F5344CB8AC3E}">
        <p14:creationId xmlns:p14="http://schemas.microsoft.com/office/powerpoint/2010/main" val="25993149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41829127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b="1" smtClean="0"/>
          </a:p>
        </p:txBody>
      </p:sp>
    </p:spTree>
    <p:extLst>
      <p:ext uri="{BB962C8B-B14F-4D97-AF65-F5344CB8AC3E}">
        <p14:creationId xmlns:p14="http://schemas.microsoft.com/office/powerpoint/2010/main" val="23685179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b="1" smtClean="0"/>
          </a:p>
        </p:txBody>
      </p:sp>
    </p:spTree>
    <p:extLst>
      <p:ext uri="{BB962C8B-B14F-4D97-AF65-F5344CB8AC3E}">
        <p14:creationId xmlns:p14="http://schemas.microsoft.com/office/powerpoint/2010/main" val="8709973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5503951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b="1" smtClean="0"/>
          </a:p>
        </p:txBody>
      </p:sp>
    </p:spTree>
    <p:extLst>
      <p:ext uri="{BB962C8B-B14F-4D97-AF65-F5344CB8AC3E}">
        <p14:creationId xmlns:p14="http://schemas.microsoft.com/office/powerpoint/2010/main" val="17583019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b="1" smtClean="0"/>
          </a:p>
        </p:txBody>
      </p:sp>
    </p:spTree>
    <p:extLst>
      <p:ext uri="{BB962C8B-B14F-4D97-AF65-F5344CB8AC3E}">
        <p14:creationId xmlns:p14="http://schemas.microsoft.com/office/powerpoint/2010/main" val="6594155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b="1" smtClean="0"/>
          </a:p>
        </p:txBody>
      </p:sp>
    </p:spTree>
    <p:extLst>
      <p:ext uri="{BB962C8B-B14F-4D97-AF65-F5344CB8AC3E}">
        <p14:creationId xmlns:p14="http://schemas.microsoft.com/office/powerpoint/2010/main" val="37980839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b="1" smtClean="0"/>
          </a:p>
        </p:txBody>
      </p:sp>
    </p:spTree>
    <p:extLst>
      <p:ext uri="{BB962C8B-B14F-4D97-AF65-F5344CB8AC3E}">
        <p14:creationId xmlns:p14="http://schemas.microsoft.com/office/powerpoint/2010/main" val="38603857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b="1" dirty="0" smtClean="0"/>
          </a:p>
        </p:txBody>
      </p:sp>
    </p:spTree>
    <p:extLst>
      <p:ext uri="{BB962C8B-B14F-4D97-AF65-F5344CB8AC3E}">
        <p14:creationId xmlns:p14="http://schemas.microsoft.com/office/powerpoint/2010/main" val="22428159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b="1" smtClean="0"/>
          </a:p>
        </p:txBody>
      </p:sp>
    </p:spTree>
    <p:extLst>
      <p:ext uri="{BB962C8B-B14F-4D97-AF65-F5344CB8AC3E}">
        <p14:creationId xmlns:p14="http://schemas.microsoft.com/office/powerpoint/2010/main" val="25190194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endParaRPr lang="en-US" altLang="en-US" sz="1000" b="1" smtClean="0"/>
          </a:p>
        </p:txBody>
      </p:sp>
    </p:spTree>
    <p:extLst>
      <p:ext uri="{BB962C8B-B14F-4D97-AF65-F5344CB8AC3E}">
        <p14:creationId xmlns:p14="http://schemas.microsoft.com/office/powerpoint/2010/main" val="927142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Text Box 7"/>
          <p:cNvSpPr txBox="1">
            <a:spLocks noChangeArrowheads="1"/>
          </p:cNvSpPr>
          <p:nvPr userDrawn="1"/>
        </p:nvSpPr>
        <p:spPr bwMode="auto">
          <a:xfrm>
            <a:off x="86868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fld id="{7832449D-D3EE-483C-A0E8-2F43DA40AB84}" type="slidenum">
              <a:rPr lang="en-US" altLang="en-US" sz="1400">
                <a:latin typeface="Arial" panose="020B0604020202020204" pitchFamily="34" charset="0"/>
              </a:rPr>
              <a:pPr eaLnBrk="1" hangingPunct="1">
                <a:spcBef>
                  <a:spcPct val="50000"/>
                </a:spcBef>
              </a:pPr>
              <a:t>‹#›</a:t>
            </a:fld>
            <a:endParaRPr lang="en-US" altLang="en-US" sz="1400">
              <a:latin typeface="Arial" panose="020B0604020202020204" pitchFamily="34" charset="0"/>
            </a:endParaRPr>
          </a:p>
        </p:txBody>
      </p:sp>
      <p:sp>
        <p:nvSpPr>
          <p:cNvPr id="5" name="Text Box 8"/>
          <p:cNvSpPr txBox="1">
            <a:spLocks noChangeArrowheads="1"/>
          </p:cNvSpPr>
          <p:nvPr userDrawn="1"/>
        </p:nvSpPr>
        <p:spPr bwMode="auto">
          <a:xfrm>
            <a:off x="0" y="6553200"/>
            <a:ext cx="5562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endParaRPr lang="en-US" altLang="en-US" sz="1200">
              <a:latin typeface="Arial" panose="020B0604020202020204" pitchFamily="34" charset="0"/>
            </a:endParaRPr>
          </a:p>
        </p:txBody>
      </p:sp>
      <p:sp>
        <p:nvSpPr>
          <p:cNvPr id="6" name="Line 9"/>
          <p:cNvSpPr>
            <a:spLocks noChangeShapeType="1"/>
          </p:cNvSpPr>
          <p:nvPr userDrawn="1"/>
        </p:nvSpPr>
        <p:spPr bwMode="auto">
          <a:xfrm flipH="1">
            <a:off x="0" y="914400"/>
            <a:ext cx="91440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7506" name="Rectangle 2"/>
          <p:cNvSpPr>
            <a:spLocks noGrp="1" noChangeArrowheads="1"/>
          </p:cNvSpPr>
          <p:nvPr>
            <p:ph type="ctrTitle" sz="quarter"/>
          </p:nvPr>
        </p:nvSpPr>
        <p:spPr>
          <a:xfrm>
            <a:off x="685800" y="1676400"/>
            <a:ext cx="7772400" cy="1828800"/>
          </a:xfrm>
        </p:spPr>
        <p:txBody>
          <a:bodyPr/>
          <a:lstStyle>
            <a:lvl1pPr>
              <a:defRPr/>
            </a:lvl1pPr>
          </a:lstStyle>
          <a:p>
            <a:r>
              <a:rPr lang="en-US"/>
              <a:t>Click to edit Master title style</a:t>
            </a:r>
          </a:p>
        </p:txBody>
      </p:sp>
      <p:sp>
        <p:nvSpPr>
          <p:cNvPr id="277507"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7" name="Rectangle 4"/>
          <p:cNvSpPr>
            <a:spLocks noGrp="1" noChangeArrowheads="1"/>
          </p:cNvSpPr>
          <p:nvPr>
            <p:ph type="dt" sz="quarter" idx="10"/>
          </p:nvPr>
        </p:nvSpPr>
        <p:spPr/>
        <p:txBody>
          <a:bodyPr/>
          <a:lstStyle>
            <a:lvl1pPr>
              <a:defRPr/>
            </a:lvl1pPr>
          </a:lstStyle>
          <a:p>
            <a:pPr>
              <a:defRPr/>
            </a:pPr>
            <a:endParaRPr lang="en-US"/>
          </a:p>
        </p:txBody>
      </p:sp>
      <p:sp>
        <p:nvSpPr>
          <p:cNvPr id="8" name="Rectangle 5"/>
          <p:cNvSpPr>
            <a:spLocks noGrp="1" noChangeArrowheads="1"/>
          </p:cNvSpPr>
          <p:nvPr>
            <p:ph type="ftr" sz="quarter" idx="11"/>
          </p:nvPr>
        </p:nvSpPr>
        <p:spPr/>
        <p:txBody>
          <a:bodyPr/>
          <a:lstStyle>
            <a:lvl1pPr>
              <a:defRPr/>
            </a:lvl1pPr>
          </a:lstStyle>
          <a:p>
            <a:pPr>
              <a:defRPr/>
            </a:pPr>
            <a:endParaRPr lang="en-US"/>
          </a:p>
        </p:txBody>
      </p:sp>
      <p:sp>
        <p:nvSpPr>
          <p:cNvPr id="9" name="Rectangle 6"/>
          <p:cNvSpPr>
            <a:spLocks noGrp="1" noChangeArrowheads="1"/>
          </p:cNvSpPr>
          <p:nvPr>
            <p:ph type="sldNum" sz="quarter" idx="12"/>
          </p:nvPr>
        </p:nvSpPr>
        <p:spPr/>
        <p:txBody>
          <a:bodyPr/>
          <a:lstStyle>
            <a:lvl1pPr>
              <a:defRPr/>
            </a:lvl1pPr>
          </a:lstStyle>
          <a:p>
            <a:fld id="{1330C687-0627-4571-B74D-5D0658AEDAD5}" type="slidenum">
              <a:rPr lang="en-US" altLang="en-US"/>
              <a:pPr/>
              <a:t>‹#›</a:t>
            </a:fld>
            <a:endParaRPr lang="en-US" altLang="en-US"/>
          </a:p>
        </p:txBody>
      </p:sp>
    </p:spTree>
    <p:extLst>
      <p:ext uri="{BB962C8B-B14F-4D97-AF65-F5344CB8AC3E}">
        <p14:creationId xmlns:p14="http://schemas.microsoft.com/office/powerpoint/2010/main" val="134009982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7C4CB91-91E8-40EF-9C08-82D60C0A8830}" type="slidenum">
              <a:rPr lang="en-US" altLang="en-US"/>
              <a:pPr/>
              <a:t>‹#›</a:t>
            </a:fld>
            <a:endParaRPr lang="en-US" altLang="en-US"/>
          </a:p>
        </p:txBody>
      </p:sp>
    </p:spTree>
    <p:extLst>
      <p:ext uri="{BB962C8B-B14F-4D97-AF65-F5344CB8AC3E}">
        <p14:creationId xmlns:p14="http://schemas.microsoft.com/office/powerpoint/2010/main" val="42045114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81000"/>
            <a:ext cx="20574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0198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B78FD1DE-870E-438E-A70D-4F3B85B48F1F}" type="slidenum">
              <a:rPr lang="en-US" altLang="en-US"/>
              <a:pPr/>
              <a:t>‹#›</a:t>
            </a:fld>
            <a:endParaRPr lang="en-US" altLang="en-US"/>
          </a:p>
        </p:txBody>
      </p:sp>
    </p:spTree>
    <p:extLst>
      <p:ext uri="{BB962C8B-B14F-4D97-AF65-F5344CB8AC3E}">
        <p14:creationId xmlns:p14="http://schemas.microsoft.com/office/powerpoint/2010/main" val="3224842236"/>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71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981200"/>
            <a:ext cx="82296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ABC47C0-B4FF-4625-9C88-76349D5E229E}" type="slidenum">
              <a:rPr lang="en-US" altLang="en-US"/>
              <a:pPr/>
              <a:t>‹#›</a:t>
            </a:fld>
            <a:endParaRPr lang="en-US" altLang="en-US"/>
          </a:p>
        </p:txBody>
      </p:sp>
    </p:spTree>
    <p:extLst>
      <p:ext uri="{BB962C8B-B14F-4D97-AF65-F5344CB8AC3E}">
        <p14:creationId xmlns:p14="http://schemas.microsoft.com/office/powerpoint/2010/main" val="135429157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4FAE1058-E522-4918-B4E7-FBABE98DD850}" type="slidenum">
              <a:rPr lang="en-US" altLang="en-US"/>
              <a:pPr/>
              <a:t>‹#›</a:t>
            </a:fld>
            <a:endParaRPr lang="en-US" altLang="en-US"/>
          </a:p>
        </p:txBody>
      </p:sp>
    </p:spTree>
    <p:extLst>
      <p:ext uri="{BB962C8B-B14F-4D97-AF65-F5344CB8AC3E}">
        <p14:creationId xmlns:p14="http://schemas.microsoft.com/office/powerpoint/2010/main" val="273821239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89224EE9-F706-4F75-9542-8E392741FB2E}" type="slidenum">
              <a:rPr lang="en-US" altLang="en-US"/>
              <a:pPr/>
              <a:t>‹#›</a:t>
            </a:fld>
            <a:endParaRPr lang="en-US" altLang="en-US"/>
          </a:p>
        </p:txBody>
      </p:sp>
    </p:spTree>
    <p:extLst>
      <p:ext uri="{BB962C8B-B14F-4D97-AF65-F5344CB8AC3E}">
        <p14:creationId xmlns:p14="http://schemas.microsoft.com/office/powerpoint/2010/main" val="253085955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C298963C-BC2F-44FE-95F5-AF0218A1AD67}" type="slidenum">
              <a:rPr lang="en-US" altLang="en-US"/>
              <a:pPr/>
              <a:t>‹#›</a:t>
            </a:fld>
            <a:endParaRPr lang="en-US" altLang="en-US"/>
          </a:p>
        </p:txBody>
      </p:sp>
    </p:spTree>
    <p:extLst>
      <p:ext uri="{BB962C8B-B14F-4D97-AF65-F5344CB8AC3E}">
        <p14:creationId xmlns:p14="http://schemas.microsoft.com/office/powerpoint/2010/main" val="24255138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AAE58368-E77A-4C22-A081-7DB65A495F88}" type="slidenum">
              <a:rPr lang="en-US" altLang="en-US"/>
              <a:pPr/>
              <a:t>‹#›</a:t>
            </a:fld>
            <a:endParaRPr lang="en-US" altLang="en-US"/>
          </a:p>
        </p:txBody>
      </p:sp>
    </p:spTree>
    <p:extLst>
      <p:ext uri="{BB962C8B-B14F-4D97-AF65-F5344CB8AC3E}">
        <p14:creationId xmlns:p14="http://schemas.microsoft.com/office/powerpoint/2010/main" val="339231268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736B7246-50F1-4C48-8277-BC17D078F1A4}" type="slidenum">
              <a:rPr lang="en-US" altLang="en-US"/>
              <a:pPr/>
              <a:t>‹#›</a:t>
            </a:fld>
            <a:endParaRPr lang="en-US" altLang="en-US"/>
          </a:p>
        </p:txBody>
      </p:sp>
    </p:spTree>
    <p:extLst>
      <p:ext uri="{BB962C8B-B14F-4D97-AF65-F5344CB8AC3E}">
        <p14:creationId xmlns:p14="http://schemas.microsoft.com/office/powerpoint/2010/main" val="261425113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39A91FEE-0E7F-4F18-A480-AE0E7C6E8B4A}" type="slidenum">
              <a:rPr lang="en-US" altLang="en-US"/>
              <a:pPr/>
              <a:t>‹#›</a:t>
            </a:fld>
            <a:endParaRPr lang="en-US" altLang="en-US"/>
          </a:p>
        </p:txBody>
      </p:sp>
    </p:spTree>
    <p:extLst>
      <p:ext uri="{BB962C8B-B14F-4D97-AF65-F5344CB8AC3E}">
        <p14:creationId xmlns:p14="http://schemas.microsoft.com/office/powerpoint/2010/main" val="374954248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336E093A-19F3-4BED-874D-0C1D60CDA6D3}" type="slidenum">
              <a:rPr lang="en-US" altLang="en-US"/>
              <a:pPr/>
              <a:t>‹#›</a:t>
            </a:fld>
            <a:endParaRPr lang="en-US" altLang="en-US"/>
          </a:p>
        </p:txBody>
      </p:sp>
    </p:spTree>
    <p:extLst>
      <p:ext uri="{BB962C8B-B14F-4D97-AF65-F5344CB8AC3E}">
        <p14:creationId xmlns:p14="http://schemas.microsoft.com/office/powerpoint/2010/main" val="159773852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A07131B7-22E5-405D-8507-85BF8F623D5F}" type="slidenum">
              <a:rPr lang="en-US" altLang="en-US"/>
              <a:pPr/>
              <a:t>‹#›</a:t>
            </a:fld>
            <a:endParaRPr lang="en-US" altLang="en-US"/>
          </a:p>
        </p:txBody>
      </p:sp>
    </p:spTree>
    <p:extLst>
      <p:ext uri="{BB962C8B-B14F-4D97-AF65-F5344CB8AC3E}">
        <p14:creationId xmlns:p14="http://schemas.microsoft.com/office/powerpoint/2010/main" val="3454158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99"/>
        </a:solidFill>
        <a:effectLst/>
      </p:bgPr>
    </p:bg>
    <p:spTree>
      <p:nvGrpSpPr>
        <p:cNvPr id="1" name=""/>
        <p:cNvGrpSpPr/>
        <p:nvPr/>
      </p:nvGrpSpPr>
      <p:grpSpPr>
        <a:xfrm>
          <a:off x="0" y="0"/>
          <a:ext cx="0" cy="0"/>
          <a:chOff x="0" y="0"/>
          <a:chExt cx="0" cy="0"/>
        </a:xfrm>
      </p:grpSpPr>
      <p:sp>
        <p:nvSpPr>
          <p:cNvPr id="276482" name="Rectangle 2"/>
          <p:cNvSpPr>
            <a:spLocks noGrp="1" noChangeArrowheads="1"/>
          </p:cNvSpPr>
          <p:nvPr>
            <p:ph type="title"/>
          </p:nvPr>
        </p:nvSpPr>
        <p:spPr bwMode="auto">
          <a:xfrm>
            <a:off x="457200" y="3810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76483" name="Rectangle 3"/>
          <p:cNvSpPr>
            <a:spLocks noGrp="1" noChangeArrowheads="1"/>
          </p:cNvSpPr>
          <p:nvPr>
            <p:ph type="body" idx="1"/>
          </p:nvPr>
        </p:nvSpPr>
        <p:spPr bwMode="auto">
          <a:xfrm>
            <a:off x="457200" y="19812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27648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defRPr>
            </a:lvl1pPr>
          </a:lstStyle>
          <a:p>
            <a:pPr>
              <a:defRPr/>
            </a:pPr>
            <a:endParaRPr lang="en-US"/>
          </a:p>
        </p:txBody>
      </p:sp>
      <p:sp>
        <p:nvSpPr>
          <p:cNvPr id="27648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defRPr>
            </a:lvl1pPr>
          </a:lstStyle>
          <a:p>
            <a:pPr>
              <a:defRPr/>
            </a:pPr>
            <a:endParaRPr lang="en-US"/>
          </a:p>
        </p:txBody>
      </p:sp>
      <p:sp>
        <p:nvSpPr>
          <p:cNvPr id="27648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latin typeface="Arial" panose="020B0604020202020204" pitchFamily="34" charset="0"/>
              </a:defRPr>
            </a:lvl1pPr>
          </a:lstStyle>
          <a:p>
            <a:fld id="{DDBF306D-0EBC-4347-9132-F656797DBF1A}" type="slidenum">
              <a:rPr lang="en-US" altLang="en-US"/>
              <a:pPr/>
              <a:t>‹#›</a:t>
            </a:fld>
            <a:endParaRPr lang="en-US" altLang="en-US"/>
          </a:p>
        </p:txBody>
      </p:sp>
      <p:sp>
        <p:nvSpPr>
          <p:cNvPr id="1031" name="Text Box 8"/>
          <p:cNvSpPr txBox="1">
            <a:spLocks noChangeArrowheads="1"/>
          </p:cNvSpPr>
          <p:nvPr userDrawn="1"/>
        </p:nvSpPr>
        <p:spPr bwMode="auto">
          <a:xfrm>
            <a:off x="8631238" y="6475413"/>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fld id="{6AB6E039-05D5-47DD-AAF5-87AABB976F47}" type="slidenum">
              <a:rPr lang="en-US" altLang="en-US" sz="1400">
                <a:latin typeface="Arial" panose="020B0604020202020204" pitchFamily="34" charset="0"/>
              </a:rPr>
              <a:pPr eaLnBrk="1" hangingPunct="1">
                <a:spcBef>
                  <a:spcPct val="50000"/>
                </a:spcBef>
              </a:pPr>
              <a:t>‹#›</a:t>
            </a:fld>
            <a:endParaRPr lang="en-US" altLang="en-US" sz="1400">
              <a:latin typeface="Arial" panose="020B0604020202020204" pitchFamily="34" charset="0"/>
            </a:endParaRPr>
          </a:p>
        </p:txBody>
      </p:sp>
      <p:sp>
        <p:nvSpPr>
          <p:cNvPr id="1032" name="Line 9"/>
          <p:cNvSpPr>
            <a:spLocks noChangeShapeType="1"/>
          </p:cNvSpPr>
          <p:nvPr userDrawn="1"/>
        </p:nvSpPr>
        <p:spPr bwMode="auto">
          <a:xfrm flipH="1">
            <a:off x="0" y="914400"/>
            <a:ext cx="91440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3" name="Line 10"/>
          <p:cNvSpPr>
            <a:spLocks noChangeShapeType="1"/>
          </p:cNvSpPr>
          <p:nvPr userDrawn="1"/>
        </p:nvSpPr>
        <p:spPr bwMode="auto">
          <a:xfrm>
            <a:off x="0" y="990600"/>
            <a:ext cx="9144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5" name="Line 12"/>
          <p:cNvSpPr>
            <a:spLocks noChangeShapeType="1"/>
          </p:cNvSpPr>
          <p:nvPr userDrawn="1"/>
        </p:nvSpPr>
        <p:spPr bwMode="auto">
          <a:xfrm>
            <a:off x="0" y="6400800"/>
            <a:ext cx="9144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 bg1="dk2" tx1="lt1" bg2="dk1" tx2="lt2" accent1="accent1" accent2="accent2" accent3="accent3" accent4="accent4" accent5="accent5" accent6="accent6" hlink="hlink" folHlink="folHlink"/>
  <p:sldLayoutIdLst>
    <p:sldLayoutId id="2147483878" r:id="rId1"/>
    <p:sldLayoutId id="2147483867" r:id="rId2"/>
    <p:sldLayoutId id="2147483868" r:id="rId3"/>
    <p:sldLayoutId id="2147483869" r:id="rId4"/>
    <p:sldLayoutId id="2147483870" r:id="rId5"/>
    <p:sldLayoutId id="2147483871" r:id="rId6"/>
    <p:sldLayoutId id="2147483872" r:id="rId7"/>
    <p:sldLayoutId id="2147483873" r:id="rId8"/>
    <p:sldLayoutId id="2147483874" r:id="rId9"/>
    <p:sldLayoutId id="2147483875" r:id="rId10"/>
    <p:sldLayoutId id="2147483876" r:id="rId11"/>
    <p:sldLayoutId id="2147483877" r:id="rId12"/>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65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us-cert.gov/cas/tips/"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www.us-cert.gov/cas/tips/ST04-001.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Grp="1" noChangeArrowheads="1"/>
          </p:cNvSpPr>
          <p:nvPr>
            <p:ph type="ctrTitle"/>
          </p:nvPr>
        </p:nvSpPr>
        <p:spPr>
          <a:xfrm>
            <a:off x="0" y="457200"/>
            <a:ext cx="9144000" cy="2743200"/>
          </a:xfrm>
        </p:spPr>
        <p:txBody>
          <a:bodyPr/>
          <a:lstStyle/>
          <a:p>
            <a:pPr eaLnBrk="1" hangingPunct="1">
              <a:defRPr/>
            </a:pPr>
            <a:r>
              <a:rPr lang="en-US" sz="3600" b="1" dirty="0" smtClean="0">
                <a:latin typeface="Copperplate Gothic Bold" pitchFamily="34" charset="0"/>
              </a:rPr>
              <a:t/>
            </a:r>
            <a:br>
              <a:rPr lang="en-US" sz="3600" b="1" dirty="0" smtClean="0">
                <a:latin typeface="Copperplate Gothic Bold" pitchFamily="34" charset="0"/>
              </a:rPr>
            </a:br>
            <a:r>
              <a:rPr lang="en-US" sz="3600" b="1" dirty="0" smtClean="0">
                <a:latin typeface="Copperplate Gothic Bold" pitchFamily="34" charset="0"/>
              </a:rPr>
              <a:t>Information Security Awareness Training</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a:xfrm>
            <a:off x="304800" y="0"/>
            <a:ext cx="8229600" cy="1371600"/>
          </a:xfrm>
        </p:spPr>
        <p:txBody>
          <a:bodyPr/>
          <a:lstStyle/>
          <a:p>
            <a:pPr eaLnBrk="1" hangingPunct="1">
              <a:defRPr/>
            </a:pPr>
            <a:r>
              <a:rPr lang="en-US" sz="3600" dirty="0" smtClean="0"/>
              <a:t>Acceptable Personal Use Policy</a:t>
            </a:r>
          </a:p>
        </p:txBody>
      </p:sp>
      <p:sp>
        <p:nvSpPr>
          <p:cNvPr id="152584" name="Text Box 8"/>
          <p:cNvSpPr txBox="1">
            <a:spLocks noChangeArrowheads="1"/>
          </p:cNvSpPr>
          <p:nvPr/>
        </p:nvSpPr>
        <p:spPr bwMode="auto">
          <a:xfrm>
            <a:off x="304800" y="1676400"/>
            <a:ext cx="8686800" cy="3939540"/>
          </a:xfrm>
          <a:prstGeom prst="rect">
            <a:avLst/>
          </a:prstGeom>
          <a:solidFill>
            <a:srgbClr val="33CCFF"/>
          </a:solidFill>
          <a:ln w="63500" algn="ctr">
            <a:solidFill>
              <a:srgbClr val="000000"/>
            </a:solidFill>
            <a:miter lim="800000"/>
            <a:headEnd/>
            <a:tailEnd/>
          </a:ln>
        </p:spPr>
        <p:txBody>
          <a:bodyPr>
            <a:spAutoFit/>
          </a:bodyPr>
          <a:lstStyle>
            <a:lvl1pPr marL="114300">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a:spcBef>
                <a:spcPct val="50000"/>
              </a:spcBef>
              <a:buClrTx/>
              <a:buSzTx/>
              <a:buFontTx/>
              <a:buNone/>
            </a:pPr>
            <a:endParaRPr lang="en-US" altLang="en-US" sz="400" b="1" u="sng" dirty="0">
              <a:solidFill>
                <a:srgbClr val="000000"/>
              </a:solidFill>
            </a:endParaRPr>
          </a:p>
          <a:p>
            <a:pPr>
              <a:spcBef>
                <a:spcPct val="50000"/>
              </a:spcBef>
              <a:buClrTx/>
              <a:buSzTx/>
              <a:buFontTx/>
              <a:buNone/>
            </a:pPr>
            <a:r>
              <a:rPr lang="en-US" altLang="en-US" sz="1800" b="1" u="sng" dirty="0">
                <a:solidFill>
                  <a:srgbClr val="000000"/>
                </a:solidFill>
              </a:rPr>
              <a:t>Using </a:t>
            </a:r>
            <a:r>
              <a:rPr lang="en-US" altLang="en-US" sz="1800" b="1" u="sng" dirty="0" smtClean="0">
                <a:solidFill>
                  <a:srgbClr val="000000"/>
                </a:solidFill>
              </a:rPr>
              <a:t>company’s computer </a:t>
            </a:r>
            <a:r>
              <a:rPr lang="en-US" altLang="en-US" sz="1800" b="1" u="sng" dirty="0">
                <a:solidFill>
                  <a:srgbClr val="000000"/>
                </a:solidFill>
              </a:rPr>
              <a:t>for Personal Use...</a:t>
            </a:r>
          </a:p>
          <a:p>
            <a:pPr>
              <a:spcBef>
                <a:spcPct val="50000"/>
              </a:spcBef>
              <a:buClrTx/>
              <a:buSzTx/>
              <a:buFontTx/>
              <a:buNone/>
            </a:pPr>
            <a:endParaRPr lang="en-US" altLang="en-US" sz="800" b="1" u="sng" dirty="0">
              <a:solidFill>
                <a:srgbClr val="000000"/>
              </a:solidFill>
            </a:endParaRPr>
          </a:p>
          <a:p>
            <a:pPr>
              <a:spcBef>
                <a:spcPct val="50000"/>
              </a:spcBef>
              <a:buClrTx/>
              <a:buSzTx/>
              <a:buFontTx/>
              <a:buNone/>
            </a:pPr>
            <a:r>
              <a:rPr lang="en-US" altLang="en-US" sz="1800" b="1" dirty="0" smtClean="0">
                <a:solidFill>
                  <a:srgbClr val="000000"/>
                </a:solidFill>
              </a:rPr>
              <a:t>Occasional </a:t>
            </a:r>
            <a:r>
              <a:rPr lang="en-US" altLang="en-US" sz="1800" b="1" dirty="0">
                <a:solidFill>
                  <a:srgbClr val="000000"/>
                </a:solidFill>
              </a:rPr>
              <a:t>personal use of </a:t>
            </a:r>
            <a:r>
              <a:rPr lang="en-US" altLang="en-US" sz="1800" b="1" dirty="0" smtClean="0">
                <a:solidFill>
                  <a:srgbClr val="000000"/>
                </a:solidFill>
              </a:rPr>
              <a:t>company assets </a:t>
            </a:r>
            <a:r>
              <a:rPr lang="en-US" altLang="en-US" sz="1800" b="1" dirty="0">
                <a:solidFill>
                  <a:srgbClr val="000000"/>
                </a:solidFill>
              </a:rPr>
              <a:t>is permitted subject to the following: </a:t>
            </a:r>
          </a:p>
          <a:p>
            <a:pPr>
              <a:spcBef>
                <a:spcPct val="50000"/>
              </a:spcBef>
              <a:buClrTx/>
              <a:buSzTx/>
              <a:buFontTx/>
              <a:buChar char="•"/>
            </a:pPr>
            <a:r>
              <a:rPr lang="en-US" altLang="en-US" sz="1800" b="1" dirty="0">
                <a:solidFill>
                  <a:srgbClr val="000000"/>
                </a:solidFill>
                <a:latin typeface="Verdana" panose="020B0604030504040204" pitchFamily="34" charset="0"/>
              </a:rPr>
              <a:t> </a:t>
            </a:r>
            <a:r>
              <a:rPr lang="en-US" altLang="en-US" sz="1800" dirty="0">
                <a:solidFill>
                  <a:srgbClr val="000000"/>
                </a:solidFill>
                <a:latin typeface="Verdana" panose="020B0604030504040204" pitchFamily="34" charset="0"/>
              </a:rPr>
              <a:t>must be during non-work time, reasonable duration and frequency.</a:t>
            </a:r>
          </a:p>
          <a:p>
            <a:pPr>
              <a:spcBef>
                <a:spcPct val="50000"/>
              </a:spcBef>
              <a:buClrTx/>
              <a:buSzTx/>
              <a:buFontTx/>
              <a:buChar char="•"/>
            </a:pPr>
            <a:r>
              <a:rPr lang="en-US" altLang="en-US" sz="1800" dirty="0">
                <a:solidFill>
                  <a:srgbClr val="000000"/>
                </a:solidFill>
                <a:latin typeface="Verdana" panose="020B0604030504040204" pitchFamily="34" charset="0"/>
              </a:rPr>
              <a:t> must not adversely affect the employee's performance.</a:t>
            </a:r>
          </a:p>
          <a:p>
            <a:pPr>
              <a:spcBef>
                <a:spcPct val="50000"/>
              </a:spcBef>
              <a:buClrTx/>
              <a:buSzTx/>
              <a:buFontTx/>
              <a:buChar char="•"/>
            </a:pPr>
            <a:r>
              <a:rPr lang="en-US" altLang="en-US" sz="1800" dirty="0">
                <a:solidFill>
                  <a:srgbClr val="000000"/>
                </a:solidFill>
                <a:latin typeface="Verdana" panose="020B0604030504040204" pitchFamily="34" charset="0"/>
              </a:rPr>
              <a:t> must not be in support personal business, politics, or be illegal. </a:t>
            </a:r>
          </a:p>
          <a:p>
            <a:pPr>
              <a:spcBef>
                <a:spcPct val="50000"/>
              </a:spcBef>
              <a:buClrTx/>
              <a:buSzTx/>
              <a:buFontTx/>
              <a:buChar char="•"/>
            </a:pPr>
            <a:r>
              <a:rPr lang="en-US" altLang="en-US" sz="1800" dirty="0">
                <a:solidFill>
                  <a:srgbClr val="000000"/>
                </a:solidFill>
                <a:latin typeface="Verdana" panose="020B0604030504040204" pitchFamily="34" charset="0"/>
              </a:rPr>
              <a:t> must not compromise </a:t>
            </a:r>
            <a:r>
              <a:rPr lang="en-US" altLang="en-US" sz="1800" dirty="0" smtClean="0">
                <a:solidFill>
                  <a:srgbClr val="000000"/>
                </a:solidFill>
                <a:latin typeface="Verdana" panose="020B0604030504040204" pitchFamily="34" charset="0"/>
              </a:rPr>
              <a:t>company security </a:t>
            </a:r>
            <a:r>
              <a:rPr lang="en-US" altLang="en-US" sz="1800" dirty="0">
                <a:solidFill>
                  <a:srgbClr val="000000"/>
                </a:solidFill>
                <a:latin typeface="Verdana" panose="020B0604030504040204" pitchFamily="34" charset="0"/>
              </a:rPr>
              <a:t>or the </a:t>
            </a:r>
            <a:r>
              <a:rPr lang="en-US" altLang="en-US" sz="1800" dirty="0" smtClean="0">
                <a:solidFill>
                  <a:srgbClr val="000000"/>
                </a:solidFill>
                <a:latin typeface="Verdana" panose="020B0604030504040204" pitchFamily="34" charset="0"/>
              </a:rPr>
              <a:t>integrity.</a:t>
            </a:r>
            <a:endParaRPr lang="en-US" altLang="en-US" sz="1800" dirty="0">
              <a:solidFill>
                <a:srgbClr val="000000"/>
              </a:solidFill>
              <a:latin typeface="Verdana" panose="020B0604030504040204" pitchFamily="34" charset="0"/>
            </a:endParaRPr>
          </a:p>
          <a:p>
            <a:pPr>
              <a:spcBef>
                <a:spcPct val="50000"/>
              </a:spcBef>
              <a:buClrTx/>
              <a:buSzTx/>
              <a:buFontTx/>
              <a:buChar char="•"/>
            </a:pPr>
            <a:endParaRPr lang="en-US" altLang="en-US" sz="1800" dirty="0">
              <a:solidFill>
                <a:srgbClr val="000000"/>
              </a:solidFill>
              <a:latin typeface="Verdana" panose="020B0604030504040204" pitchFamily="34" charset="0"/>
            </a:endParaRPr>
          </a:p>
          <a:p>
            <a:pPr>
              <a:spcBef>
                <a:spcPct val="50000"/>
              </a:spcBef>
              <a:buClrTx/>
              <a:buSzTx/>
              <a:buFontTx/>
              <a:buChar char="•"/>
            </a:pPr>
            <a:endParaRPr lang="en-US" altLang="en-US" sz="1800" b="1" dirty="0">
              <a:solidFill>
                <a:srgbClr val="000000"/>
              </a:solidFill>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2584"/>
                                        </p:tgtEl>
                                        <p:attrNameLst>
                                          <p:attrName>style.visibility</p:attrName>
                                        </p:attrNameLst>
                                      </p:cBhvr>
                                      <p:to>
                                        <p:strVal val="visible"/>
                                      </p:to>
                                    </p:set>
                                    <p:anim calcmode="lin" valueType="num">
                                      <p:cBhvr additive="base">
                                        <p:cTn id="7" dur="1000" fill="hold"/>
                                        <p:tgtEl>
                                          <p:spTgt spid="152584"/>
                                        </p:tgtEl>
                                        <p:attrNameLst>
                                          <p:attrName>ppt_x</p:attrName>
                                        </p:attrNameLst>
                                      </p:cBhvr>
                                      <p:tavLst>
                                        <p:tav tm="0">
                                          <p:val>
                                            <p:strVal val="#ppt_x"/>
                                          </p:val>
                                        </p:tav>
                                        <p:tav tm="100000">
                                          <p:val>
                                            <p:strVal val="#ppt_x"/>
                                          </p:val>
                                        </p:tav>
                                      </p:tavLst>
                                    </p:anim>
                                    <p:anim calcmode="lin" valueType="num">
                                      <p:cBhvr additive="base">
                                        <p:cTn id="8" dur="1000" fill="hold"/>
                                        <p:tgtEl>
                                          <p:spTgt spid="15258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8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2498" name="Rectangle 2"/>
          <p:cNvSpPr>
            <a:spLocks noGrp="1" noChangeArrowheads="1"/>
          </p:cNvSpPr>
          <p:nvPr>
            <p:ph type="title"/>
          </p:nvPr>
        </p:nvSpPr>
        <p:spPr>
          <a:xfrm>
            <a:off x="381000" y="0"/>
            <a:ext cx="8229600" cy="1371600"/>
          </a:xfrm>
        </p:spPr>
        <p:txBody>
          <a:bodyPr/>
          <a:lstStyle/>
          <a:p>
            <a:pPr eaLnBrk="1" hangingPunct="1">
              <a:defRPr/>
            </a:pPr>
            <a:r>
              <a:rPr lang="en-US" sz="3600" dirty="0" smtClean="0"/>
              <a:t>Encryption</a:t>
            </a:r>
          </a:p>
        </p:txBody>
      </p:sp>
      <p:sp>
        <p:nvSpPr>
          <p:cNvPr id="362499" name="Rectangle 3"/>
          <p:cNvSpPr>
            <a:spLocks noGrp="1" noChangeArrowheads="1"/>
          </p:cNvSpPr>
          <p:nvPr>
            <p:ph type="body" idx="1"/>
          </p:nvPr>
        </p:nvSpPr>
        <p:spPr>
          <a:xfrm>
            <a:off x="228600" y="1066800"/>
            <a:ext cx="8763000" cy="5334000"/>
          </a:xfrm>
        </p:spPr>
        <p:txBody>
          <a:bodyPr/>
          <a:lstStyle/>
          <a:p>
            <a:pPr eaLnBrk="1" hangingPunct="1">
              <a:lnSpc>
                <a:spcPct val="80000"/>
              </a:lnSpc>
              <a:buFont typeface="Wingdings" panose="05000000000000000000" pitchFamily="2" charset="2"/>
              <a:buNone/>
              <a:defRPr/>
            </a:pPr>
            <a:endParaRPr lang="en-US" sz="2000" dirty="0" smtClean="0"/>
          </a:p>
          <a:p>
            <a:pPr eaLnBrk="1" hangingPunct="1">
              <a:lnSpc>
                <a:spcPct val="80000"/>
              </a:lnSpc>
              <a:defRPr/>
            </a:pPr>
            <a:r>
              <a:rPr lang="en-US" sz="2000" b="1" dirty="0" smtClean="0"/>
              <a:t>Email and/or documents – </a:t>
            </a:r>
            <a:r>
              <a:rPr lang="en-US" sz="2000" dirty="0" smtClean="0"/>
              <a:t>whenever you send sensitive (proprietary, export, etc.) outside the company network it must be encrypted</a:t>
            </a:r>
          </a:p>
          <a:p>
            <a:pPr lvl="1" eaLnBrk="1" hangingPunct="1">
              <a:lnSpc>
                <a:spcPct val="80000"/>
              </a:lnSpc>
              <a:defRPr/>
            </a:pPr>
            <a:r>
              <a:rPr lang="en-US" sz="2000" dirty="0" smtClean="0"/>
              <a:t>Encryption Certificates</a:t>
            </a:r>
          </a:p>
          <a:p>
            <a:pPr lvl="1" eaLnBrk="1" hangingPunct="1">
              <a:lnSpc>
                <a:spcPct val="80000"/>
              </a:lnSpc>
              <a:defRPr/>
            </a:pPr>
            <a:r>
              <a:rPr lang="en-US" sz="2000" dirty="0" smtClean="0"/>
              <a:t>PGP (Pretty Good Privacy)</a:t>
            </a:r>
          </a:p>
          <a:p>
            <a:pPr lvl="1" eaLnBrk="1" hangingPunct="1">
              <a:lnSpc>
                <a:spcPct val="80000"/>
              </a:lnSpc>
              <a:defRPr/>
            </a:pPr>
            <a:r>
              <a:rPr lang="en-US" sz="2000" dirty="0" smtClean="0"/>
              <a:t>WinZip 11.0 or above</a:t>
            </a:r>
          </a:p>
          <a:p>
            <a:pPr eaLnBrk="1" hangingPunct="1">
              <a:lnSpc>
                <a:spcPct val="80000"/>
              </a:lnSpc>
              <a:defRPr/>
            </a:pPr>
            <a:endParaRPr lang="en-US" sz="2000" dirty="0" smtClean="0"/>
          </a:p>
          <a:p>
            <a:pPr eaLnBrk="1" hangingPunct="1">
              <a:lnSpc>
                <a:spcPct val="80000"/>
              </a:lnSpc>
              <a:defRPr/>
            </a:pPr>
            <a:r>
              <a:rPr lang="en-US" sz="2000" b="1" dirty="0" smtClean="0"/>
              <a:t>Digital </a:t>
            </a:r>
            <a:r>
              <a:rPr lang="en-US" sz="2000" b="1" dirty="0" smtClean="0"/>
              <a:t>Signatures</a:t>
            </a:r>
            <a:endParaRPr lang="en-US" sz="2000" b="1" dirty="0" smtClean="0"/>
          </a:p>
          <a:p>
            <a:pPr marL="742950" lvl="2" indent="-342900" eaLnBrk="1" hangingPunct="1">
              <a:lnSpc>
                <a:spcPct val="80000"/>
              </a:lnSpc>
              <a:defRPr/>
            </a:pPr>
            <a:r>
              <a:rPr lang="en-US" sz="1600" dirty="0" smtClean="0"/>
              <a:t>Sign your Emails!</a:t>
            </a:r>
            <a:endParaRPr lang="en-US" sz="1600" dirty="0"/>
          </a:p>
          <a:p>
            <a:pPr eaLnBrk="1" hangingPunct="1">
              <a:lnSpc>
                <a:spcPct val="80000"/>
              </a:lnSpc>
              <a:defRPr/>
            </a:pPr>
            <a:endParaRPr lang="en-US" sz="2000" b="1"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a:xfrm>
            <a:off x="228600" y="0"/>
            <a:ext cx="8686800" cy="1371600"/>
          </a:xfrm>
        </p:spPr>
        <p:txBody>
          <a:bodyPr/>
          <a:lstStyle/>
          <a:p>
            <a:pPr eaLnBrk="1" hangingPunct="1">
              <a:defRPr/>
            </a:pPr>
            <a:r>
              <a:rPr lang="en-US" sz="3600" dirty="0" smtClean="0"/>
              <a:t>Information Security Incident Reporting</a:t>
            </a:r>
            <a:r>
              <a:rPr lang="en-US" sz="3600" b="1" dirty="0" smtClean="0"/>
              <a:t> </a:t>
            </a:r>
          </a:p>
        </p:txBody>
      </p:sp>
      <p:sp>
        <p:nvSpPr>
          <p:cNvPr id="159747" name="Rectangle 3"/>
          <p:cNvSpPr>
            <a:spLocks noGrp="1" noChangeArrowheads="1"/>
          </p:cNvSpPr>
          <p:nvPr>
            <p:ph type="body" idx="1"/>
          </p:nvPr>
        </p:nvSpPr>
        <p:spPr>
          <a:xfrm>
            <a:off x="381000" y="1447800"/>
            <a:ext cx="8153400" cy="4953000"/>
          </a:xfrm>
        </p:spPr>
        <p:txBody>
          <a:bodyPr/>
          <a:lstStyle/>
          <a:p>
            <a:pPr eaLnBrk="1" hangingPunct="1">
              <a:defRPr/>
            </a:pPr>
            <a:r>
              <a:rPr lang="en-US" sz="2400" b="1" dirty="0" smtClean="0"/>
              <a:t>What’s an information security incident? Examples include:</a:t>
            </a:r>
          </a:p>
          <a:p>
            <a:pPr lvl="1" eaLnBrk="1" hangingPunct="1">
              <a:defRPr/>
            </a:pPr>
            <a:r>
              <a:rPr lang="en-US" sz="2000" b="1" dirty="0" smtClean="0"/>
              <a:t>Virus infection</a:t>
            </a:r>
          </a:p>
          <a:p>
            <a:pPr lvl="1" eaLnBrk="1" hangingPunct="1">
              <a:defRPr/>
            </a:pPr>
            <a:r>
              <a:rPr lang="en-US" sz="2000" b="1" dirty="0" smtClean="0"/>
              <a:t>Attempts (either failed or successful) to gain unauthorized access to a system or its data </a:t>
            </a:r>
          </a:p>
          <a:p>
            <a:pPr lvl="1" eaLnBrk="1" hangingPunct="1">
              <a:defRPr/>
            </a:pPr>
            <a:r>
              <a:rPr lang="en-US" sz="2000" b="1" dirty="0" smtClean="0"/>
              <a:t>Unauthorized use of a system or disclosure of data</a:t>
            </a:r>
          </a:p>
          <a:p>
            <a:pPr lvl="1" eaLnBrk="1" hangingPunct="1">
              <a:defRPr/>
            </a:pPr>
            <a:r>
              <a:rPr lang="en-US" sz="2000" b="1" dirty="0" smtClean="0"/>
              <a:t>Unwanted disruption or denial of service</a:t>
            </a:r>
          </a:p>
          <a:p>
            <a:pPr lvl="1" eaLnBrk="1" hangingPunct="1">
              <a:defRPr/>
            </a:pPr>
            <a:r>
              <a:rPr lang="en-US" sz="2000" b="1" dirty="0" smtClean="0"/>
              <a:t>Equipment lost or stolen</a:t>
            </a:r>
          </a:p>
          <a:p>
            <a:pPr eaLnBrk="1" hangingPunct="1">
              <a:defRPr/>
            </a:pPr>
            <a:r>
              <a:rPr lang="en-US" sz="2400" b="1" dirty="0" smtClean="0"/>
              <a:t>When to report an incident?</a:t>
            </a:r>
          </a:p>
          <a:p>
            <a:pPr lvl="1" eaLnBrk="1" hangingPunct="1">
              <a:defRPr/>
            </a:pPr>
            <a:r>
              <a:rPr lang="en-US" sz="2000" b="1" dirty="0" smtClean="0"/>
              <a:t>Immediately upon discovery </a:t>
            </a:r>
          </a:p>
          <a:p>
            <a:pPr eaLnBrk="1" hangingPunct="1">
              <a:defRPr/>
            </a:pPr>
            <a:r>
              <a:rPr lang="en-US" sz="2400" b="1" dirty="0" smtClean="0"/>
              <a:t>Who should I report the incident to?</a:t>
            </a:r>
          </a:p>
          <a:p>
            <a:pPr lvl="1" eaLnBrk="1" hangingPunct="1">
              <a:defRPr/>
            </a:pPr>
            <a:r>
              <a:rPr lang="en-US" sz="1800" b="1" dirty="0" smtClean="0"/>
              <a:t>Your </a:t>
            </a:r>
            <a:r>
              <a:rPr lang="en-US" sz="1800" b="1" dirty="0" smtClean="0"/>
              <a:t>manager</a:t>
            </a:r>
          </a:p>
          <a:p>
            <a:pPr lvl="1" eaLnBrk="1" hangingPunct="1">
              <a:defRPr/>
            </a:pPr>
            <a:r>
              <a:rPr lang="en-US" sz="1800" b="1" dirty="0" smtClean="0"/>
              <a:t>IT Department</a:t>
            </a:r>
            <a:endParaRPr lang="en-US" sz="1800" b="1"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a:xfrm>
            <a:off x="228600" y="0"/>
            <a:ext cx="8686800" cy="1371600"/>
          </a:xfrm>
        </p:spPr>
        <p:txBody>
          <a:bodyPr/>
          <a:lstStyle/>
          <a:p>
            <a:pPr eaLnBrk="1" hangingPunct="1">
              <a:defRPr/>
            </a:pPr>
            <a:r>
              <a:rPr lang="en-US" sz="3600" dirty="0" smtClean="0"/>
              <a:t>Workstation Security</a:t>
            </a:r>
            <a:r>
              <a:rPr lang="en-US" sz="3600" b="1" dirty="0" smtClean="0"/>
              <a:t> </a:t>
            </a:r>
          </a:p>
        </p:txBody>
      </p:sp>
      <p:sp>
        <p:nvSpPr>
          <p:cNvPr id="159747" name="Rectangle 3"/>
          <p:cNvSpPr>
            <a:spLocks noGrp="1" noChangeArrowheads="1"/>
          </p:cNvSpPr>
          <p:nvPr>
            <p:ph type="body" idx="1"/>
          </p:nvPr>
        </p:nvSpPr>
        <p:spPr>
          <a:xfrm>
            <a:off x="381000" y="1447800"/>
            <a:ext cx="8153400" cy="2362200"/>
          </a:xfrm>
        </p:spPr>
        <p:txBody>
          <a:bodyPr/>
          <a:lstStyle/>
          <a:p>
            <a:pPr eaLnBrk="1" hangingPunct="1">
              <a:defRPr/>
            </a:pPr>
            <a:r>
              <a:rPr lang="en-US" sz="2400" b="1" dirty="0" smtClean="0"/>
              <a:t>Lock your workstation!</a:t>
            </a:r>
            <a:r>
              <a:rPr lang="en-US" sz="2400" dirty="0" smtClean="0"/>
              <a:t> </a:t>
            </a:r>
            <a:r>
              <a:rPr lang="en-US" sz="2400" dirty="0" smtClean="0"/>
              <a:t>(Windows Key + L)</a:t>
            </a:r>
            <a:endParaRPr lang="en-US" sz="2400" dirty="0" smtClean="0"/>
          </a:p>
          <a:p>
            <a:pPr lvl="1" eaLnBrk="1" hangingPunct="1">
              <a:defRPr/>
            </a:pPr>
            <a:r>
              <a:rPr lang="en-US" sz="2400" dirty="0" smtClean="0"/>
              <a:t>It only takes 15-30 seconds for someone to compromise your workstation if left unlocked.</a:t>
            </a:r>
          </a:p>
          <a:p>
            <a:pPr lvl="1" eaLnBrk="1" hangingPunct="1">
              <a:defRPr/>
            </a:pPr>
            <a:r>
              <a:rPr lang="en-US" sz="2400" dirty="0" smtClean="0"/>
              <a:t>Make it a habit. Get up from your chair, salute your workstation.</a:t>
            </a:r>
          </a:p>
        </p:txBody>
      </p:sp>
      <p:pic>
        <p:nvPicPr>
          <p:cNvPr id="17412" name="Picture 7" descr="MCBD06940_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57938" y="3581400"/>
            <a:ext cx="2381250" cy="2503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7138" name="Rectangle 2"/>
          <p:cNvSpPr>
            <a:spLocks noChangeArrowheads="1"/>
          </p:cNvSpPr>
          <p:nvPr/>
        </p:nvSpPr>
        <p:spPr bwMode="auto">
          <a:xfrm>
            <a:off x="381000" y="3886200"/>
            <a:ext cx="6172200" cy="1981200"/>
          </a:xfrm>
          <a:prstGeom prst="rect">
            <a:avLst/>
          </a:prstGeom>
          <a:noFill/>
          <a:ln w="9525">
            <a:noFill/>
            <a:miter lim="800000"/>
            <a:headEnd/>
            <a:tailEnd/>
          </a:ln>
          <a:effectLst/>
        </p:spPr>
        <p:txBody>
          <a:bodyPr/>
          <a:lstStyle/>
          <a:p>
            <a:pPr marL="342900" indent="-342900" eaLnBrk="1" hangingPunct="1">
              <a:spcBef>
                <a:spcPct val="20000"/>
              </a:spcBef>
              <a:buClr>
                <a:schemeClr val="hlink"/>
              </a:buClr>
              <a:buSzPct val="65000"/>
              <a:buFont typeface="Wingdings" pitchFamily="2" charset="2"/>
              <a:buChar char="n"/>
              <a:defRPr/>
            </a:pPr>
            <a:r>
              <a:rPr lang="en-US" sz="2400" b="1" dirty="0">
                <a:effectLst>
                  <a:outerShdw blurRad="38100" dist="38100" dir="2700000" algn="tl">
                    <a:srgbClr val="000000"/>
                  </a:outerShdw>
                </a:effectLst>
              </a:rPr>
              <a:t>Laptops</a:t>
            </a:r>
          </a:p>
          <a:p>
            <a:pPr marL="742950" lvl="1" indent="-285750" eaLnBrk="1" hangingPunct="1">
              <a:spcBef>
                <a:spcPct val="20000"/>
              </a:spcBef>
              <a:buClr>
                <a:schemeClr val="folHlink"/>
              </a:buClr>
              <a:buSzPct val="65000"/>
              <a:buFont typeface="Wingdings" pitchFamily="2" charset="2"/>
              <a:buChar char="n"/>
              <a:defRPr/>
            </a:pPr>
            <a:r>
              <a:rPr lang="en-US" sz="2400" dirty="0">
                <a:effectLst>
                  <a:outerShdw blurRad="38100" dist="38100" dir="2700000" algn="tl">
                    <a:srgbClr val="000000"/>
                  </a:outerShdw>
                </a:effectLst>
              </a:rPr>
              <a:t>Keep in your possession at all times</a:t>
            </a:r>
          </a:p>
          <a:p>
            <a:pPr marL="742950" lvl="1" indent="-285750" eaLnBrk="1" hangingPunct="1">
              <a:spcBef>
                <a:spcPct val="20000"/>
              </a:spcBef>
              <a:buClr>
                <a:schemeClr val="folHlink"/>
              </a:buClr>
              <a:buSzPct val="65000"/>
              <a:buFont typeface="Wingdings" pitchFamily="2" charset="2"/>
              <a:buChar char="n"/>
              <a:defRPr/>
            </a:pPr>
            <a:r>
              <a:rPr lang="en-US" sz="2400" dirty="0" smtClean="0">
                <a:effectLst>
                  <a:outerShdw blurRad="38100" dist="38100" dir="2700000" algn="tl">
                    <a:srgbClr val="000000"/>
                  </a:outerShdw>
                </a:effectLst>
              </a:rPr>
              <a:t>Do not allow non-Employees access</a:t>
            </a:r>
            <a:endParaRPr lang="en-US" sz="2400" dirty="0">
              <a:effectLst>
                <a:outerShdw blurRad="38100" dist="38100" dir="2700000" algn="tl">
                  <a:srgbClr val="000000"/>
                </a:outerShdw>
              </a:effectLst>
            </a:endParaRPr>
          </a:p>
          <a:p>
            <a:pPr marL="742950" lvl="1" indent="-285750" eaLnBrk="1" hangingPunct="1">
              <a:spcBef>
                <a:spcPct val="20000"/>
              </a:spcBef>
              <a:buClr>
                <a:schemeClr val="folHlink"/>
              </a:buClr>
              <a:buSzPct val="65000"/>
              <a:buFont typeface="Wingdings" pitchFamily="2" charset="2"/>
              <a:buNone/>
              <a:defRPr/>
            </a:pPr>
            <a:endParaRPr lang="en-US" sz="2000" dirty="0">
              <a:effectLst>
                <a:outerShdw blurRad="38100" dist="38100" dir="2700000" algn="tl">
                  <a:srgbClr val="000000"/>
                </a:outerShdw>
              </a:effectLs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a:xfrm>
            <a:off x="228600" y="0"/>
            <a:ext cx="8686800" cy="1371600"/>
          </a:xfrm>
        </p:spPr>
        <p:txBody>
          <a:bodyPr/>
          <a:lstStyle/>
          <a:p>
            <a:pPr eaLnBrk="1" hangingPunct="1">
              <a:defRPr/>
            </a:pPr>
            <a:r>
              <a:rPr lang="en-US" sz="3600" dirty="0" smtClean="0"/>
              <a:t>Workstation Security</a:t>
            </a:r>
            <a:r>
              <a:rPr lang="en-US" sz="3600" b="1" dirty="0" smtClean="0"/>
              <a:t> </a:t>
            </a:r>
          </a:p>
        </p:txBody>
      </p:sp>
      <p:sp>
        <p:nvSpPr>
          <p:cNvPr id="159747" name="Rectangle 3"/>
          <p:cNvSpPr>
            <a:spLocks noGrp="1" noChangeArrowheads="1"/>
          </p:cNvSpPr>
          <p:nvPr>
            <p:ph type="body" idx="1"/>
          </p:nvPr>
        </p:nvSpPr>
        <p:spPr>
          <a:xfrm>
            <a:off x="381000" y="1447800"/>
            <a:ext cx="8153400" cy="2362200"/>
          </a:xfrm>
        </p:spPr>
        <p:txBody>
          <a:bodyPr/>
          <a:lstStyle/>
          <a:p>
            <a:pPr eaLnBrk="1" hangingPunct="1">
              <a:defRPr/>
            </a:pPr>
            <a:r>
              <a:rPr lang="en-US" sz="2400" b="1" dirty="0" smtClean="0"/>
              <a:t>Antivirus Software</a:t>
            </a:r>
            <a:endParaRPr lang="en-US" sz="2400" dirty="0" smtClean="0"/>
          </a:p>
          <a:p>
            <a:pPr lvl="1" eaLnBrk="1" hangingPunct="1">
              <a:defRPr/>
            </a:pPr>
            <a:r>
              <a:rPr lang="en-US" sz="2400" dirty="0" smtClean="0"/>
              <a:t>Keep it up to date!</a:t>
            </a:r>
            <a:endParaRPr lang="en-US" sz="2400" dirty="0" smtClean="0"/>
          </a:p>
          <a:p>
            <a:pPr lvl="1" eaLnBrk="1" hangingPunct="1">
              <a:defRPr/>
            </a:pPr>
            <a:r>
              <a:rPr lang="en-US" sz="2400" dirty="0" smtClean="0"/>
              <a:t>Don’t disable it!</a:t>
            </a:r>
            <a:endParaRPr lang="en-US" sz="2400" dirty="0" smtClean="0"/>
          </a:p>
        </p:txBody>
      </p:sp>
      <p:pic>
        <p:nvPicPr>
          <p:cNvPr id="17412" name="Picture 7" descr="MCBD06940_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57938" y="3581400"/>
            <a:ext cx="2381250" cy="2503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7138" name="Rectangle 2"/>
          <p:cNvSpPr>
            <a:spLocks noChangeArrowheads="1"/>
          </p:cNvSpPr>
          <p:nvPr/>
        </p:nvSpPr>
        <p:spPr bwMode="auto">
          <a:xfrm>
            <a:off x="381000" y="3886200"/>
            <a:ext cx="6172200" cy="1981200"/>
          </a:xfrm>
          <a:prstGeom prst="rect">
            <a:avLst/>
          </a:prstGeom>
          <a:noFill/>
          <a:ln w="9525">
            <a:noFill/>
            <a:miter lim="800000"/>
            <a:headEnd/>
            <a:tailEnd/>
          </a:ln>
          <a:effectLst/>
        </p:spPr>
        <p:txBody>
          <a:bodyPr/>
          <a:lstStyle/>
          <a:p>
            <a:pPr marL="342900" indent="-342900" eaLnBrk="1" hangingPunct="1">
              <a:spcBef>
                <a:spcPct val="20000"/>
              </a:spcBef>
              <a:buClr>
                <a:schemeClr val="hlink"/>
              </a:buClr>
              <a:buSzPct val="65000"/>
              <a:buFont typeface="Wingdings" pitchFamily="2" charset="2"/>
              <a:buChar char="n"/>
              <a:defRPr/>
            </a:pPr>
            <a:r>
              <a:rPr lang="en-US" sz="2400" b="1" dirty="0" smtClean="0">
                <a:effectLst>
                  <a:outerShdw blurRad="38100" dist="38100" dir="2700000" algn="tl">
                    <a:srgbClr val="000000"/>
                  </a:outerShdw>
                </a:effectLst>
              </a:rPr>
              <a:t>Windows Firewall</a:t>
            </a:r>
            <a:endParaRPr lang="en-US" sz="2400" b="1" dirty="0">
              <a:effectLst>
                <a:outerShdw blurRad="38100" dist="38100" dir="2700000" algn="tl">
                  <a:srgbClr val="000000"/>
                </a:outerShdw>
              </a:effectLst>
            </a:endParaRPr>
          </a:p>
          <a:p>
            <a:pPr marL="742950" lvl="1" indent="-285750" eaLnBrk="1" hangingPunct="1">
              <a:spcBef>
                <a:spcPct val="20000"/>
              </a:spcBef>
              <a:buClr>
                <a:schemeClr val="folHlink"/>
              </a:buClr>
              <a:buSzPct val="65000"/>
              <a:buFont typeface="Wingdings" pitchFamily="2" charset="2"/>
              <a:buChar char="n"/>
              <a:defRPr/>
            </a:pPr>
            <a:r>
              <a:rPr lang="en-US" sz="2400" dirty="0" smtClean="0">
                <a:effectLst>
                  <a:outerShdw blurRad="38100" dist="38100" dir="2700000" algn="tl">
                    <a:srgbClr val="000000"/>
                  </a:outerShdw>
                </a:effectLst>
              </a:rPr>
              <a:t>Only allow needed services</a:t>
            </a:r>
            <a:endParaRPr lang="en-US" sz="2400" dirty="0">
              <a:effectLst>
                <a:outerShdw blurRad="38100" dist="38100" dir="2700000" algn="tl">
                  <a:srgbClr val="000000"/>
                </a:outerShdw>
              </a:effectLst>
            </a:endParaRPr>
          </a:p>
          <a:p>
            <a:pPr marL="742950" lvl="1" indent="-285750" eaLnBrk="1" hangingPunct="1">
              <a:spcBef>
                <a:spcPct val="20000"/>
              </a:spcBef>
              <a:buClr>
                <a:schemeClr val="folHlink"/>
              </a:buClr>
              <a:buSzPct val="65000"/>
              <a:buFont typeface="Wingdings" pitchFamily="2" charset="2"/>
              <a:buChar char="n"/>
              <a:defRPr/>
            </a:pPr>
            <a:r>
              <a:rPr lang="en-US" sz="2400" dirty="0" smtClean="0">
                <a:effectLst>
                  <a:outerShdw blurRad="38100" dist="38100" dir="2700000" algn="tl">
                    <a:srgbClr val="000000"/>
                  </a:outerShdw>
                </a:effectLst>
              </a:rPr>
              <a:t>Don’t disable it!</a:t>
            </a:r>
          </a:p>
          <a:p>
            <a:pPr marL="742950" lvl="1" indent="-285750" eaLnBrk="1" hangingPunct="1">
              <a:spcBef>
                <a:spcPct val="20000"/>
              </a:spcBef>
              <a:buClr>
                <a:schemeClr val="folHlink"/>
              </a:buClr>
              <a:buSzPct val="65000"/>
              <a:buFont typeface="Wingdings" pitchFamily="2" charset="2"/>
              <a:buNone/>
              <a:defRPr/>
            </a:pPr>
            <a:endParaRPr lang="en-US" sz="2000" dirty="0">
              <a:effectLst>
                <a:outerShdw blurRad="38100" dist="38100" dir="2700000" algn="tl">
                  <a:srgbClr val="000000"/>
                </a:outerShdw>
              </a:effectLst>
            </a:endParaRPr>
          </a:p>
        </p:txBody>
      </p:sp>
    </p:spTree>
    <p:extLst>
      <p:ext uri="{BB962C8B-B14F-4D97-AF65-F5344CB8AC3E}">
        <p14:creationId xmlns:p14="http://schemas.microsoft.com/office/powerpoint/2010/main" val="35524091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a:xfrm>
            <a:off x="228600" y="0"/>
            <a:ext cx="8686800" cy="1371600"/>
          </a:xfrm>
        </p:spPr>
        <p:txBody>
          <a:bodyPr/>
          <a:lstStyle/>
          <a:p>
            <a:pPr eaLnBrk="1" hangingPunct="1">
              <a:defRPr/>
            </a:pPr>
            <a:r>
              <a:rPr lang="en-US" sz="3600" dirty="0" smtClean="0"/>
              <a:t>Workstation Security</a:t>
            </a:r>
            <a:r>
              <a:rPr lang="en-US" sz="3600" b="1" dirty="0" smtClean="0"/>
              <a:t> </a:t>
            </a:r>
          </a:p>
        </p:txBody>
      </p:sp>
      <p:sp>
        <p:nvSpPr>
          <p:cNvPr id="159747" name="Rectangle 3"/>
          <p:cNvSpPr>
            <a:spLocks noGrp="1" noChangeArrowheads="1"/>
          </p:cNvSpPr>
          <p:nvPr>
            <p:ph type="body" idx="1"/>
          </p:nvPr>
        </p:nvSpPr>
        <p:spPr>
          <a:xfrm>
            <a:off x="381000" y="1447800"/>
            <a:ext cx="8153400" cy="2362200"/>
          </a:xfrm>
        </p:spPr>
        <p:txBody>
          <a:bodyPr/>
          <a:lstStyle/>
          <a:p>
            <a:pPr eaLnBrk="1" hangingPunct="1">
              <a:defRPr/>
            </a:pPr>
            <a:r>
              <a:rPr lang="en-US" sz="2400" b="1" dirty="0" smtClean="0"/>
              <a:t>Windo</a:t>
            </a:r>
            <a:r>
              <a:rPr lang="en-US" sz="2400" b="1" dirty="0" smtClean="0"/>
              <a:t>ws Updates</a:t>
            </a:r>
            <a:endParaRPr lang="en-US" sz="2400" dirty="0" smtClean="0"/>
          </a:p>
          <a:p>
            <a:pPr lvl="1" eaLnBrk="1" hangingPunct="1">
              <a:defRPr/>
            </a:pPr>
            <a:r>
              <a:rPr lang="en-US" sz="2400" dirty="0" smtClean="0"/>
              <a:t>Honor “Patch Tuesday”</a:t>
            </a:r>
          </a:p>
          <a:p>
            <a:pPr lvl="1" eaLnBrk="1" hangingPunct="1">
              <a:defRPr/>
            </a:pPr>
            <a:r>
              <a:rPr lang="en-US" sz="2400" dirty="0" smtClean="0"/>
              <a:t>An unpatched system is a risk to th</a:t>
            </a:r>
            <a:r>
              <a:rPr lang="en-US" sz="2400" dirty="0" smtClean="0"/>
              <a:t>e entire network!</a:t>
            </a:r>
            <a:endParaRPr lang="en-US" sz="2400" dirty="0" smtClean="0"/>
          </a:p>
          <a:p>
            <a:pPr lvl="1" eaLnBrk="1" hangingPunct="1">
              <a:defRPr/>
            </a:pPr>
            <a:r>
              <a:rPr lang="en-US" sz="2400" dirty="0" smtClean="0"/>
              <a:t>Don’t disable it!</a:t>
            </a:r>
          </a:p>
          <a:p>
            <a:pPr lvl="1" eaLnBrk="1" hangingPunct="1">
              <a:defRPr/>
            </a:pPr>
            <a:r>
              <a:rPr lang="en-US" sz="2400" dirty="0" smtClean="0"/>
              <a:t>Use supported versions of Windows!  Windows XP, Vista, and Server 2003 no longer receive any security updates!</a:t>
            </a:r>
            <a:endParaRPr lang="en-US" sz="2400" dirty="0" smtClean="0"/>
          </a:p>
        </p:txBody>
      </p:sp>
      <p:sp>
        <p:nvSpPr>
          <p:cNvPr id="347138" name="Rectangle 2"/>
          <p:cNvSpPr>
            <a:spLocks noChangeArrowheads="1"/>
          </p:cNvSpPr>
          <p:nvPr/>
        </p:nvSpPr>
        <p:spPr bwMode="auto">
          <a:xfrm>
            <a:off x="381000" y="3886200"/>
            <a:ext cx="6172200" cy="1981200"/>
          </a:xfrm>
          <a:prstGeom prst="rect">
            <a:avLst/>
          </a:prstGeom>
          <a:noFill/>
          <a:ln w="9525">
            <a:noFill/>
            <a:miter lim="800000"/>
            <a:headEnd/>
            <a:tailEnd/>
          </a:ln>
          <a:effectLst/>
        </p:spPr>
        <p:txBody>
          <a:bodyPr/>
          <a:lstStyle/>
          <a:p>
            <a:pPr marL="742950" lvl="1" indent="-285750" eaLnBrk="1" hangingPunct="1">
              <a:spcBef>
                <a:spcPct val="20000"/>
              </a:spcBef>
              <a:buClr>
                <a:schemeClr val="folHlink"/>
              </a:buClr>
              <a:buSzPct val="65000"/>
              <a:buFont typeface="Wingdings" pitchFamily="2" charset="2"/>
              <a:buNone/>
              <a:defRPr/>
            </a:pPr>
            <a:endParaRPr lang="en-US" sz="2000" dirty="0">
              <a:effectLst>
                <a:outerShdw blurRad="38100" dist="38100" dir="2700000" algn="tl">
                  <a:srgbClr val="000000"/>
                </a:outerShdw>
              </a:effectLst>
            </a:endParaRPr>
          </a:p>
        </p:txBody>
      </p:sp>
    </p:spTree>
    <p:extLst>
      <p:ext uri="{BB962C8B-B14F-4D97-AF65-F5344CB8AC3E}">
        <p14:creationId xmlns:p14="http://schemas.microsoft.com/office/powerpoint/2010/main" val="12481850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22" name="Rectangle 2"/>
          <p:cNvSpPr>
            <a:spLocks noGrp="1" noChangeArrowheads="1"/>
          </p:cNvSpPr>
          <p:nvPr>
            <p:ph type="title"/>
          </p:nvPr>
        </p:nvSpPr>
        <p:spPr>
          <a:xfrm>
            <a:off x="457200" y="152400"/>
            <a:ext cx="8229600" cy="1066800"/>
          </a:xfrm>
        </p:spPr>
        <p:txBody>
          <a:bodyPr/>
          <a:lstStyle/>
          <a:p>
            <a:pPr eaLnBrk="1" hangingPunct="1">
              <a:defRPr/>
            </a:pPr>
            <a:r>
              <a:rPr lang="en-US" sz="3600" dirty="0" smtClean="0"/>
              <a:t>Travel Security</a:t>
            </a:r>
          </a:p>
        </p:txBody>
      </p:sp>
      <p:sp>
        <p:nvSpPr>
          <p:cNvPr id="440323" name="Rectangle 3"/>
          <p:cNvSpPr>
            <a:spLocks noChangeArrowheads="1"/>
          </p:cNvSpPr>
          <p:nvPr/>
        </p:nvSpPr>
        <p:spPr bwMode="auto">
          <a:xfrm>
            <a:off x="457200" y="1295400"/>
            <a:ext cx="8229600" cy="4724400"/>
          </a:xfrm>
          <a:prstGeom prst="rect">
            <a:avLst/>
          </a:prstGeom>
          <a:noFill/>
          <a:ln w="9525">
            <a:noFill/>
            <a:miter lim="800000"/>
            <a:headEnd/>
            <a:tailEnd/>
          </a:ln>
          <a:effectLst/>
        </p:spPr>
        <p:txBody>
          <a:bodyPr/>
          <a:lstStyle/>
          <a:p>
            <a:pPr marL="609600" indent="-609600" eaLnBrk="1" hangingPunct="1">
              <a:spcBef>
                <a:spcPct val="20000"/>
              </a:spcBef>
              <a:buClr>
                <a:schemeClr val="hlink"/>
              </a:buClr>
              <a:buFont typeface="Arial" pitchFamily="34" charset="0"/>
              <a:buChar char="•"/>
              <a:defRPr/>
            </a:pPr>
            <a:r>
              <a:rPr lang="en-US" sz="2000" b="1" dirty="0" smtClean="0"/>
              <a:t>Anything </a:t>
            </a:r>
            <a:r>
              <a:rPr lang="en-US" sz="2000" b="1" dirty="0"/>
              <a:t>that draws attention to a laptop is not good.</a:t>
            </a:r>
          </a:p>
          <a:p>
            <a:pPr marL="609600" indent="-609600" eaLnBrk="1" hangingPunct="1">
              <a:spcBef>
                <a:spcPct val="20000"/>
              </a:spcBef>
              <a:buClr>
                <a:schemeClr val="hlink"/>
              </a:buClr>
              <a:buFont typeface="Arial" pitchFamily="34" charset="0"/>
              <a:buChar char="•"/>
              <a:defRPr/>
            </a:pPr>
            <a:r>
              <a:rPr lang="en-US" sz="2000" b="1" dirty="0" smtClean="0"/>
              <a:t>Do not use flash drives to store sensitive information</a:t>
            </a:r>
            <a:endParaRPr lang="en-US" sz="2000" b="1" dirty="0"/>
          </a:p>
          <a:p>
            <a:pPr marL="609600" indent="-609600" eaLnBrk="1" hangingPunct="1">
              <a:spcBef>
                <a:spcPct val="20000"/>
              </a:spcBef>
              <a:buClr>
                <a:schemeClr val="hlink"/>
              </a:buClr>
              <a:buFont typeface="Arial" pitchFamily="34" charset="0"/>
              <a:buChar char="•"/>
              <a:defRPr/>
            </a:pPr>
            <a:r>
              <a:rPr lang="en-US" sz="2000" b="1" dirty="0"/>
              <a:t>Be aware of wireless </a:t>
            </a:r>
            <a:r>
              <a:rPr lang="en-US" sz="2000" b="1" dirty="0" smtClean="0"/>
              <a:t>security.  Can you really trust that public access point?</a:t>
            </a:r>
            <a:endParaRPr lang="en-US" sz="2000" b="1" dirty="0"/>
          </a:p>
          <a:p>
            <a:pPr marL="609600" indent="-609600" eaLnBrk="1" hangingPunct="1">
              <a:spcBef>
                <a:spcPct val="20000"/>
              </a:spcBef>
              <a:buClr>
                <a:schemeClr val="hlink"/>
              </a:buClr>
              <a:buFont typeface="Arial" pitchFamily="34" charset="0"/>
              <a:buChar char="•"/>
              <a:defRPr/>
            </a:pPr>
            <a:r>
              <a:rPr lang="en-US" sz="2000" b="1" dirty="0"/>
              <a:t>Laptop theft is a serious problem.  Keep it with you</a:t>
            </a:r>
            <a:r>
              <a:rPr lang="en-US" sz="2000" b="1" dirty="0" smtClean="0"/>
              <a:t>.</a:t>
            </a:r>
            <a:endParaRPr lang="en-US" sz="2000"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a:xfrm>
            <a:off x="457200" y="-152400"/>
            <a:ext cx="8229600" cy="1371600"/>
          </a:xfrm>
        </p:spPr>
        <p:txBody>
          <a:bodyPr/>
          <a:lstStyle/>
          <a:p>
            <a:pPr eaLnBrk="1" hangingPunct="1">
              <a:defRPr/>
            </a:pPr>
            <a:r>
              <a:rPr lang="en-US" sz="3600" dirty="0" smtClean="0"/>
              <a:t>Passwords</a:t>
            </a:r>
          </a:p>
        </p:txBody>
      </p:sp>
      <p:sp>
        <p:nvSpPr>
          <p:cNvPr id="147459" name="Rectangle 3"/>
          <p:cNvSpPr>
            <a:spLocks noGrp="1" noChangeArrowheads="1"/>
          </p:cNvSpPr>
          <p:nvPr>
            <p:ph type="body" idx="1"/>
          </p:nvPr>
        </p:nvSpPr>
        <p:spPr>
          <a:xfrm>
            <a:off x="228600" y="1295400"/>
            <a:ext cx="8305800" cy="4800600"/>
          </a:xfrm>
        </p:spPr>
        <p:txBody>
          <a:bodyPr/>
          <a:lstStyle/>
          <a:p>
            <a:pPr lvl="1" eaLnBrk="1" hangingPunct="1">
              <a:lnSpc>
                <a:spcPct val="80000"/>
              </a:lnSpc>
              <a:defRPr/>
            </a:pPr>
            <a:endParaRPr lang="en-US" sz="1400" b="1" dirty="0" smtClean="0">
              <a:effectLst/>
            </a:endParaRPr>
          </a:p>
          <a:p>
            <a:pPr lvl="1" eaLnBrk="1" hangingPunct="1">
              <a:lnSpc>
                <a:spcPct val="80000"/>
              </a:lnSpc>
              <a:defRPr/>
            </a:pPr>
            <a:endParaRPr lang="en-US" sz="1400" b="1" dirty="0" smtClean="0">
              <a:effectLst/>
            </a:endParaRPr>
          </a:p>
          <a:p>
            <a:pPr lvl="1" eaLnBrk="1" hangingPunct="1">
              <a:lnSpc>
                <a:spcPct val="80000"/>
              </a:lnSpc>
              <a:defRPr/>
            </a:pPr>
            <a:endParaRPr lang="en-US" sz="1400" b="1" dirty="0" smtClean="0">
              <a:effectLst/>
            </a:endParaRPr>
          </a:p>
          <a:p>
            <a:pPr lvl="1" eaLnBrk="1" hangingPunct="1">
              <a:lnSpc>
                <a:spcPct val="80000"/>
              </a:lnSpc>
              <a:defRPr/>
            </a:pPr>
            <a:endParaRPr lang="en-US" sz="1400" b="1" dirty="0" smtClean="0">
              <a:effectLst/>
            </a:endParaRPr>
          </a:p>
          <a:p>
            <a:pPr eaLnBrk="1" hangingPunct="1">
              <a:lnSpc>
                <a:spcPct val="80000"/>
              </a:lnSpc>
              <a:defRPr/>
            </a:pPr>
            <a:r>
              <a:rPr lang="en-US" sz="2000" b="1" dirty="0" smtClean="0">
                <a:effectLst/>
              </a:rPr>
              <a:t>Recommended that passwords should:</a:t>
            </a:r>
          </a:p>
          <a:p>
            <a:pPr lvl="1" eaLnBrk="1" hangingPunct="1">
              <a:lnSpc>
                <a:spcPct val="80000"/>
              </a:lnSpc>
              <a:defRPr/>
            </a:pPr>
            <a:r>
              <a:rPr lang="en-US" sz="1400" b="1" dirty="0" smtClean="0">
                <a:effectLst/>
              </a:rPr>
              <a:t>Be at least 10-15+ characters in length where possible.</a:t>
            </a:r>
          </a:p>
          <a:p>
            <a:pPr lvl="1" eaLnBrk="1" hangingPunct="1">
              <a:lnSpc>
                <a:spcPct val="80000"/>
              </a:lnSpc>
              <a:defRPr/>
            </a:pPr>
            <a:r>
              <a:rPr lang="en-US" sz="1400" b="1" dirty="0" smtClean="0">
                <a:effectLst/>
              </a:rPr>
              <a:t>Try to not contain dictionary words</a:t>
            </a:r>
          </a:p>
          <a:p>
            <a:pPr lvl="1" eaLnBrk="1" hangingPunct="1">
              <a:lnSpc>
                <a:spcPct val="80000"/>
              </a:lnSpc>
              <a:defRPr/>
            </a:pPr>
            <a:r>
              <a:rPr lang="en-US" sz="1400" b="1" dirty="0" smtClean="0">
                <a:effectLst/>
              </a:rPr>
              <a:t>Use Mixed Case + </a:t>
            </a:r>
            <a:r>
              <a:rPr lang="en-US" sz="1400" b="1" dirty="0" smtClean="0">
                <a:effectLst/>
              </a:rPr>
              <a:t>Symbols</a:t>
            </a:r>
          </a:p>
          <a:p>
            <a:pPr lvl="1" eaLnBrk="1" hangingPunct="1">
              <a:lnSpc>
                <a:spcPct val="80000"/>
              </a:lnSpc>
              <a:defRPr/>
            </a:pPr>
            <a:r>
              <a:rPr lang="en-US" sz="1400" b="1" dirty="0" smtClean="0">
                <a:effectLst/>
              </a:rPr>
              <a:t>NEVER write your passwords down</a:t>
            </a:r>
            <a:endParaRPr lang="en-US" sz="1400" b="1" dirty="0" smtClean="0">
              <a:effectLst/>
            </a:endParaRPr>
          </a:p>
          <a:p>
            <a:pPr lvl="1" eaLnBrk="1" hangingPunct="1">
              <a:lnSpc>
                <a:spcPct val="80000"/>
              </a:lnSpc>
              <a:defRPr/>
            </a:pPr>
            <a:r>
              <a:rPr lang="en-US" sz="1400" b="1" dirty="0" smtClean="0">
                <a:effectLst/>
              </a:rPr>
              <a:t>Try a sentence, mnemonic, or passphrase to help you out (e.g., </a:t>
            </a:r>
            <a:r>
              <a:rPr lang="en-US" sz="1800" b="1" dirty="0" smtClean="0">
                <a:effectLst/>
              </a:rPr>
              <a:t>1rUnH0me@5</a:t>
            </a:r>
            <a:r>
              <a:rPr lang="en-US" sz="1400" b="1" dirty="0" smtClean="0">
                <a:effectLst/>
              </a:rPr>
              <a:t>)</a:t>
            </a:r>
          </a:p>
          <a:p>
            <a:pPr eaLnBrk="1" hangingPunct="1">
              <a:lnSpc>
                <a:spcPct val="80000"/>
              </a:lnSpc>
              <a:buFont typeface="Wingdings" panose="05000000000000000000" pitchFamily="2" charset="2"/>
              <a:buNone/>
              <a:defRPr/>
            </a:pPr>
            <a:endParaRPr lang="en-US" sz="1200" b="1" dirty="0" smtClean="0"/>
          </a:p>
          <a:p>
            <a:pPr eaLnBrk="1" hangingPunct="1">
              <a:lnSpc>
                <a:spcPct val="80000"/>
              </a:lnSpc>
              <a:defRPr/>
            </a:pPr>
            <a:endParaRPr lang="en-US" sz="1200" b="1" dirty="0" smtClean="0"/>
          </a:p>
        </p:txBody>
      </p:sp>
      <p:sp>
        <p:nvSpPr>
          <p:cNvPr id="21508" name="Rectangle 4"/>
          <p:cNvSpPr>
            <a:spLocks noChangeArrowheads="1"/>
          </p:cNvSpPr>
          <p:nvPr/>
        </p:nvSpPr>
        <p:spPr bwMode="auto">
          <a:xfrm>
            <a:off x="738188" y="7221538"/>
            <a:ext cx="1841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algn="ctr" eaLnBrk="1" hangingPunct="1">
              <a:spcBef>
                <a:spcPct val="30000"/>
              </a:spcBef>
              <a:buClrTx/>
              <a:buSzTx/>
              <a:buFontTx/>
              <a:buNone/>
            </a:pPr>
            <a:endParaRPr lang="en-US" altLang="en-US" sz="1200">
              <a:latin typeface="Verdana" panose="020B0604030504040204" pitchFamily="34" charset="0"/>
            </a:endParaRPr>
          </a:p>
        </p:txBody>
      </p:sp>
      <p:pic>
        <p:nvPicPr>
          <p:cNvPr id="21509" name="Picture 7" descr="MPj0390550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0" y="3657600"/>
            <a:ext cx="2895600" cy="238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8274" name="Rectangle 2"/>
          <p:cNvSpPr>
            <a:spLocks noGrp="1" noChangeArrowheads="1"/>
          </p:cNvSpPr>
          <p:nvPr>
            <p:ph type="title"/>
          </p:nvPr>
        </p:nvSpPr>
        <p:spPr>
          <a:xfrm>
            <a:off x="457200" y="0"/>
            <a:ext cx="8229600" cy="990600"/>
          </a:xfrm>
        </p:spPr>
        <p:txBody>
          <a:bodyPr/>
          <a:lstStyle/>
          <a:p>
            <a:pPr eaLnBrk="1" hangingPunct="1">
              <a:defRPr/>
            </a:pPr>
            <a:r>
              <a:rPr lang="en-US" sz="3600" dirty="0" smtClean="0"/>
              <a:t>Sensitive Information</a:t>
            </a:r>
          </a:p>
        </p:txBody>
      </p:sp>
      <p:pic>
        <p:nvPicPr>
          <p:cNvPr id="22531" name="Picture 3" descr="MCj0150028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00800" y="3810000"/>
            <a:ext cx="1608138" cy="206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8276" name="Text Box 4"/>
          <p:cNvSpPr txBox="1">
            <a:spLocks noChangeArrowheads="1"/>
          </p:cNvSpPr>
          <p:nvPr/>
        </p:nvSpPr>
        <p:spPr bwMode="auto">
          <a:xfrm>
            <a:off x="533400" y="1143000"/>
            <a:ext cx="7924800" cy="2800767"/>
          </a:xfrm>
          <a:prstGeom prst="rect">
            <a:avLst/>
          </a:prstGeom>
          <a:noFill/>
          <a:ln w="9525" algn="ctr">
            <a:noFill/>
            <a:miter lim="800000"/>
            <a:headEnd/>
            <a:tailEnd/>
          </a:ln>
          <a:effectLst/>
        </p:spPr>
        <p:txBody>
          <a:bodyPr>
            <a:spAutoFit/>
          </a:bodyPr>
          <a:lstStyle/>
          <a:p>
            <a:pPr>
              <a:defRPr/>
            </a:pPr>
            <a:r>
              <a:rPr lang="en-US" sz="2000" b="1" dirty="0">
                <a:effectLst>
                  <a:outerShdw blurRad="38100" dist="38100" dir="2700000" algn="tl">
                    <a:srgbClr val="000000"/>
                  </a:outerShdw>
                </a:effectLst>
              </a:rPr>
              <a:t>Sensitive Information</a:t>
            </a:r>
            <a:r>
              <a:rPr lang="en-US" b="1" dirty="0">
                <a:effectLst>
                  <a:outerShdw blurRad="38100" dist="38100" dir="2700000" algn="tl">
                    <a:srgbClr val="000000"/>
                  </a:outerShdw>
                </a:effectLst>
              </a:rPr>
              <a:t> </a:t>
            </a:r>
            <a:r>
              <a:rPr lang="en-US" b="1" dirty="0" smtClean="0">
                <a:effectLst>
                  <a:outerShdw blurRad="38100" dist="38100" dir="2700000" algn="tl">
                    <a:srgbClr val="000000"/>
                  </a:outerShdw>
                </a:effectLst>
              </a:rPr>
              <a:t>includes proprietary</a:t>
            </a:r>
            <a:r>
              <a:rPr lang="en-US" b="1" dirty="0">
                <a:effectLst>
                  <a:outerShdw blurRad="38100" dist="38100" dir="2700000" algn="tl">
                    <a:srgbClr val="000000"/>
                  </a:outerShdw>
                </a:effectLst>
              </a:rPr>
              <a:t>, export controlled and third party </a:t>
            </a:r>
            <a:r>
              <a:rPr lang="en-US" b="1" dirty="0" smtClean="0">
                <a:effectLst>
                  <a:outerShdw blurRad="38100" dist="38100" dir="2700000" algn="tl">
                    <a:srgbClr val="000000"/>
                  </a:outerShdw>
                </a:effectLst>
              </a:rPr>
              <a:t>information</a:t>
            </a:r>
            <a:endParaRPr lang="en-US" b="1" dirty="0">
              <a:effectLst>
                <a:outerShdw blurRad="38100" dist="38100" dir="2700000" algn="tl">
                  <a:srgbClr val="000000"/>
                </a:outerShdw>
              </a:effectLst>
            </a:endParaRPr>
          </a:p>
          <a:p>
            <a:pPr>
              <a:defRPr/>
            </a:pPr>
            <a:endParaRPr lang="en-US" b="1" dirty="0">
              <a:effectLst>
                <a:outerShdw blurRad="38100" dist="38100" dir="2700000" algn="tl">
                  <a:srgbClr val="000000"/>
                </a:outerShdw>
              </a:effectLst>
            </a:endParaRPr>
          </a:p>
          <a:p>
            <a:pPr>
              <a:defRPr/>
            </a:pPr>
            <a:r>
              <a:rPr lang="en-US" b="1" dirty="0">
                <a:effectLst>
                  <a:outerShdw blurRad="38100" dist="38100" dir="2700000" algn="tl">
                    <a:srgbClr val="000000"/>
                  </a:outerShdw>
                </a:effectLst>
              </a:rPr>
              <a:t>3 Steps to Sensitive Information Protection (SIP)</a:t>
            </a:r>
          </a:p>
          <a:p>
            <a:pPr lvl="1">
              <a:defRPr/>
            </a:pPr>
            <a:r>
              <a:rPr lang="en-US" dirty="0">
                <a:effectLst>
                  <a:outerShdw blurRad="38100" dist="38100" dir="2700000" algn="tl">
                    <a:srgbClr val="000000"/>
                  </a:outerShdw>
                </a:effectLst>
              </a:rPr>
              <a:t>1 – Identify sensitive information</a:t>
            </a:r>
          </a:p>
          <a:p>
            <a:pPr lvl="1">
              <a:defRPr/>
            </a:pPr>
            <a:r>
              <a:rPr lang="en-US" dirty="0">
                <a:effectLst>
                  <a:outerShdw blurRad="38100" dist="38100" dir="2700000" algn="tl">
                    <a:srgbClr val="000000"/>
                  </a:outerShdw>
                </a:effectLst>
              </a:rPr>
              <a:t>2 – Apply appropriate </a:t>
            </a:r>
            <a:r>
              <a:rPr lang="en-US" dirty="0" smtClean="0">
                <a:effectLst>
                  <a:outerShdw blurRad="38100" dist="38100" dir="2700000" algn="tl">
                    <a:srgbClr val="000000"/>
                  </a:outerShdw>
                </a:effectLst>
              </a:rPr>
              <a:t>legends </a:t>
            </a:r>
            <a:r>
              <a:rPr lang="en-US" dirty="0">
                <a:effectLst>
                  <a:outerShdw blurRad="38100" dist="38100" dir="2700000" algn="tl">
                    <a:srgbClr val="000000"/>
                  </a:outerShdw>
                </a:effectLst>
              </a:rPr>
              <a:t>to all media containing sensitive information</a:t>
            </a:r>
          </a:p>
          <a:p>
            <a:pPr lvl="1">
              <a:defRPr/>
            </a:pPr>
            <a:r>
              <a:rPr lang="en-US" dirty="0">
                <a:effectLst>
                  <a:outerShdw blurRad="38100" dist="38100" dir="2700000" algn="tl">
                    <a:srgbClr val="000000"/>
                  </a:outerShdw>
                </a:effectLst>
              </a:rPr>
              <a:t>3 – Restrict &amp; manage access to all sensitive information</a:t>
            </a:r>
          </a:p>
          <a:p>
            <a:pPr>
              <a:spcBef>
                <a:spcPct val="50000"/>
              </a:spcBef>
              <a:defRPr/>
            </a:pPr>
            <a:endParaRPr lang="en-US" sz="20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Rectangle 2"/>
          <p:cNvSpPr>
            <a:spLocks noGrp="1" noChangeArrowheads="1"/>
          </p:cNvSpPr>
          <p:nvPr>
            <p:ph type="title"/>
          </p:nvPr>
        </p:nvSpPr>
        <p:spPr>
          <a:xfrm>
            <a:off x="381000" y="0"/>
            <a:ext cx="8229600" cy="990600"/>
          </a:xfrm>
        </p:spPr>
        <p:txBody>
          <a:bodyPr/>
          <a:lstStyle/>
          <a:p>
            <a:pPr eaLnBrk="1" hangingPunct="1">
              <a:defRPr/>
            </a:pPr>
            <a:r>
              <a:rPr lang="en-US" sz="3600" dirty="0" smtClean="0"/>
              <a:t>External Web Sites of Interest</a:t>
            </a:r>
          </a:p>
        </p:txBody>
      </p:sp>
      <p:sp>
        <p:nvSpPr>
          <p:cNvPr id="261124" name="Rectangle 4"/>
          <p:cNvSpPr>
            <a:spLocks noGrp="1" noChangeArrowheads="1"/>
          </p:cNvSpPr>
          <p:nvPr>
            <p:ph type="body" idx="1"/>
          </p:nvPr>
        </p:nvSpPr>
        <p:spPr>
          <a:xfrm>
            <a:off x="228600" y="1066800"/>
            <a:ext cx="8686800" cy="5086350"/>
          </a:xfrm>
        </p:spPr>
        <p:txBody>
          <a:bodyPr/>
          <a:lstStyle/>
          <a:p>
            <a:pPr eaLnBrk="1" hangingPunct="1">
              <a:lnSpc>
                <a:spcPct val="80000"/>
              </a:lnSpc>
              <a:buFont typeface="Wingdings" panose="05000000000000000000" pitchFamily="2" charset="2"/>
              <a:buNone/>
              <a:defRPr/>
            </a:pPr>
            <a:r>
              <a:rPr lang="en-US" sz="1800" dirty="0" smtClean="0"/>
              <a:t>US-CERT Cyber Security Tips: </a:t>
            </a:r>
            <a:r>
              <a:rPr lang="en-US" sz="1800" dirty="0" smtClean="0">
                <a:hlinkClick r:id="rId3"/>
              </a:rPr>
              <a:t>http://www.us-cert.gov/cas/tips/</a:t>
            </a:r>
            <a:endParaRPr lang="en-US" sz="1800" dirty="0" smtClean="0"/>
          </a:p>
          <a:p>
            <a:pPr eaLnBrk="1" hangingPunct="1">
              <a:lnSpc>
                <a:spcPct val="80000"/>
              </a:lnSpc>
              <a:buFont typeface="Wingdings" panose="05000000000000000000" pitchFamily="2" charset="2"/>
              <a:buNone/>
              <a:defRPr/>
            </a:pPr>
            <a:endParaRPr lang="en-US" sz="1800" dirty="0" smtClean="0">
              <a:hlinkClick r:id="rId4"/>
            </a:endParaRPr>
          </a:p>
          <a:p>
            <a:pPr eaLnBrk="1" hangingPunct="1">
              <a:lnSpc>
                <a:spcPct val="80000"/>
              </a:lnSpc>
              <a:buFont typeface="Wingdings" panose="05000000000000000000" pitchFamily="2" charset="2"/>
              <a:buNone/>
              <a:defRPr/>
            </a:pPr>
            <a:r>
              <a:rPr lang="en-US" sz="1800" dirty="0" smtClean="0"/>
              <a:t>Among the topics include:</a:t>
            </a:r>
            <a:endParaRPr lang="en-US" sz="1800" dirty="0" smtClean="0">
              <a:hlinkClick r:id="rId4"/>
            </a:endParaRPr>
          </a:p>
          <a:p>
            <a:pPr eaLnBrk="1" hangingPunct="1">
              <a:lnSpc>
                <a:spcPct val="80000"/>
              </a:lnSpc>
              <a:defRPr/>
            </a:pPr>
            <a:r>
              <a:rPr lang="en-US" sz="1800" dirty="0" smtClean="0"/>
              <a:t>Why is Cyber Security a Problem? </a:t>
            </a:r>
          </a:p>
          <a:p>
            <a:pPr>
              <a:defRPr/>
            </a:pPr>
            <a:r>
              <a:rPr lang="en-US" sz="1800" dirty="0" smtClean="0">
                <a:solidFill>
                  <a:schemeClr val="tx1">
                    <a:lumMod val="95000"/>
                  </a:schemeClr>
                </a:solidFill>
              </a:rPr>
              <a:t>Choosing and Protecting Passwords </a:t>
            </a:r>
          </a:p>
          <a:p>
            <a:pPr>
              <a:defRPr/>
            </a:pPr>
            <a:r>
              <a:rPr lang="en-US" sz="1800" dirty="0" smtClean="0">
                <a:solidFill>
                  <a:schemeClr val="tx1">
                    <a:lumMod val="95000"/>
                  </a:schemeClr>
                </a:solidFill>
              </a:rPr>
              <a:t>Understanding Anti-Virus Software </a:t>
            </a:r>
          </a:p>
          <a:p>
            <a:pPr>
              <a:defRPr/>
            </a:pPr>
            <a:r>
              <a:rPr lang="en-US" sz="1800" dirty="0" smtClean="0">
                <a:solidFill>
                  <a:schemeClr val="tx1">
                    <a:lumMod val="95000"/>
                  </a:schemeClr>
                </a:solidFill>
              </a:rPr>
              <a:t>Good Security Habits </a:t>
            </a:r>
          </a:p>
          <a:p>
            <a:pPr>
              <a:defRPr/>
            </a:pPr>
            <a:r>
              <a:rPr lang="en-US" sz="1800" dirty="0" smtClean="0">
                <a:solidFill>
                  <a:schemeClr val="tx1">
                    <a:lumMod val="95000"/>
                  </a:schemeClr>
                </a:solidFill>
              </a:rPr>
              <a:t>Safeguarding Your Data </a:t>
            </a:r>
          </a:p>
          <a:p>
            <a:pPr eaLnBrk="1" hangingPunct="1">
              <a:lnSpc>
                <a:spcPct val="80000"/>
              </a:lnSpc>
              <a:defRPr/>
            </a:pPr>
            <a:r>
              <a:rPr lang="en-US" sz="1800" dirty="0" smtClean="0">
                <a:solidFill>
                  <a:schemeClr val="tx1">
                    <a:lumMod val="95000"/>
                  </a:schemeClr>
                </a:solidFill>
              </a:rPr>
              <a:t>Keeping Children Safe Online </a:t>
            </a:r>
          </a:p>
          <a:p>
            <a:pPr eaLnBrk="1" hangingPunct="1">
              <a:lnSpc>
                <a:spcPct val="80000"/>
              </a:lnSpc>
              <a:defRPr/>
            </a:pPr>
            <a:r>
              <a:rPr lang="en-US" sz="1800" dirty="0" smtClean="0">
                <a:solidFill>
                  <a:schemeClr val="tx1">
                    <a:lumMod val="95000"/>
                  </a:schemeClr>
                </a:solidFill>
              </a:rPr>
              <a:t>Recovering from Viruses, Worms, and Trojan Horses </a:t>
            </a:r>
          </a:p>
          <a:p>
            <a:pPr eaLnBrk="1" hangingPunct="1">
              <a:lnSpc>
                <a:spcPct val="80000"/>
              </a:lnSpc>
              <a:defRPr/>
            </a:pPr>
            <a:r>
              <a:rPr lang="en-US" sz="1800" dirty="0" smtClean="0">
                <a:solidFill>
                  <a:schemeClr val="tx1">
                    <a:lumMod val="95000"/>
                  </a:schemeClr>
                </a:solidFill>
              </a:rPr>
              <a:t>Recognizing and Avoiding Spyware </a:t>
            </a:r>
          </a:p>
          <a:p>
            <a:pPr eaLnBrk="1" hangingPunct="1">
              <a:lnSpc>
                <a:spcPct val="80000"/>
              </a:lnSpc>
              <a:defRPr/>
            </a:pPr>
            <a:r>
              <a:rPr lang="en-US" sz="1800" dirty="0" smtClean="0">
                <a:solidFill>
                  <a:schemeClr val="tx1">
                    <a:lumMod val="95000"/>
                  </a:schemeClr>
                </a:solidFill>
              </a:rPr>
              <a:t>Identifying Hoaxes and Urban Legends</a:t>
            </a:r>
          </a:p>
          <a:p>
            <a:pPr eaLnBrk="1" hangingPunct="1">
              <a:lnSpc>
                <a:spcPct val="80000"/>
              </a:lnSpc>
              <a:defRPr/>
            </a:pPr>
            <a:r>
              <a:rPr lang="en-US" sz="1800" dirty="0" smtClean="0">
                <a:solidFill>
                  <a:schemeClr val="tx1">
                    <a:lumMod val="95000"/>
                  </a:schemeClr>
                </a:solidFill>
              </a:rPr>
              <a:t>Reducing Spam </a:t>
            </a:r>
          </a:p>
          <a:p>
            <a:pPr eaLnBrk="1" hangingPunct="1">
              <a:lnSpc>
                <a:spcPct val="80000"/>
              </a:lnSpc>
              <a:defRPr/>
            </a:pPr>
            <a:r>
              <a:rPr lang="en-US" sz="1800" dirty="0" smtClean="0">
                <a:solidFill>
                  <a:schemeClr val="tx1">
                    <a:lumMod val="95000"/>
                  </a:schemeClr>
                </a:solidFill>
              </a:rPr>
              <a:t>Protecting Your Privacy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a:xfrm>
            <a:off x="304800" y="0"/>
            <a:ext cx="8229600" cy="1371600"/>
          </a:xfrm>
        </p:spPr>
        <p:txBody>
          <a:bodyPr/>
          <a:lstStyle/>
          <a:p>
            <a:pPr eaLnBrk="1" hangingPunct="1">
              <a:defRPr/>
            </a:pPr>
            <a:r>
              <a:rPr lang="en-US" sz="3600" dirty="0" smtClean="0"/>
              <a:t>Agenda</a:t>
            </a:r>
          </a:p>
        </p:txBody>
      </p:sp>
      <p:sp>
        <p:nvSpPr>
          <p:cNvPr id="146435" name="Rectangle 3"/>
          <p:cNvSpPr>
            <a:spLocks noGrp="1" noChangeArrowheads="1"/>
          </p:cNvSpPr>
          <p:nvPr>
            <p:ph type="body" idx="1"/>
          </p:nvPr>
        </p:nvSpPr>
        <p:spPr>
          <a:xfrm>
            <a:off x="381000" y="1143000"/>
            <a:ext cx="8229600" cy="5105400"/>
          </a:xfrm>
        </p:spPr>
        <p:txBody>
          <a:bodyPr/>
          <a:lstStyle/>
          <a:p>
            <a:pPr eaLnBrk="1" hangingPunct="1">
              <a:defRPr/>
            </a:pPr>
            <a:r>
              <a:rPr lang="en-US" sz="2400" dirty="0" smtClean="0"/>
              <a:t>Customer Hosting Security Awareness</a:t>
            </a:r>
          </a:p>
          <a:p>
            <a:pPr lvl="1" eaLnBrk="1" hangingPunct="1">
              <a:defRPr/>
            </a:pPr>
            <a:r>
              <a:rPr lang="en-US" sz="1800" dirty="0" smtClean="0"/>
              <a:t>Shared File Servers</a:t>
            </a:r>
            <a:endParaRPr lang="en-US" sz="1800" dirty="0" smtClean="0"/>
          </a:p>
          <a:p>
            <a:pPr lvl="1" eaLnBrk="1" hangingPunct="1">
              <a:defRPr/>
            </a:pPr>
            <a:r>
              <a:rPr lang="en-US" sz="1800" dirty="0" smtClean="0"/>
              <a:t>Personal Identifiable Information definition</a:t>
            </a:r>
          </a:p>
          <a:p>
            <a:pPr lvl="1" eaLnBrk="1" hangingPunct="1">
              <a:defRPr/>
            </a:pPr>
            <a:r>
              <a:rPr lang="en-US" sz="1800" dirty="0" smtClean="0"/>
              <a:t>Customer data handling</a:t>
            </a:r>
          </a:p>
          <a:p>
            <a:pPr lvl="1" eaLnBrk="1" hangingPunct="1">
              <a:defRPr/>
            </a:pPr>
            <a:r>
              <a:rPr lang="en-US" sz="1800" dirty="0" smtClean="0"/>
              <a:t>Making changes to production systems</a:t>
            </a:r>
          </a:p>
          <a:p>
            <a:pPr eaLnBrk="1" hangingPunct="1">
              <a:defRPr/>
            </a:pPr>
            <a:r>
              <a:rPr lang="en-US" sz="2400" dirty="0" smtClean="0"/>
              <a:t>General Security Awareness</a:t>
            </a:r>
          </a:p>
          <a:p>
            <a:pPr lvl="1" eaLnBrk="1" hangingPunct="1">
              <a:defRPr/>
            </a:pPr>
            <a:r>
              <a:rPr lang="en-US" sz="1800" dirty="0" smtClean="0"/>
              <a:t>Email security</a:t>
            </a:r>
          </a:p>
          <a:p>
            <a:pPr lvl="1" eaLnBrk="1" hangingPunct="1">
              <a:defRPr/>
            </a:pPr>
            <a:r>
              <a:rPr lang="en-US" sz="1800" dirty="0" smtClean="0"/>
              <a:t>Encryption</a:t>
            </a:r>
          </a:p>
          <a:p>
            <a:pPr lvl="1" eaLnBrk="1" hangingPunct="1">
              <a:defRPr/>
            </a:pPr>
            <a:r>
              <a:rPr lang="en-US" sz="1800" dirty="0" smtClean="0"/>
              <a:t>Shared accounts</a:t>
            </a:r>
          </a:p>
          <a:p>
            <a:pPr lvl="1" eaLnBrk="1" hangingPunct="1">
              <a:defRPr/>
            </a:pPr>
            <a:r>
              <a:rPr lang="en-US" sz="1800" dirty="0" smtClean="0"/>
              <a:t>USB Flash Drive</a:t>
            </a:r>
          </a:p>
          <a:p>
            <a:pPr lvl="1" eaLnBrk="1" hangingPunct="1">
              <a:defRPr/>
            </a:pPr>
            <a:r>
              <a:rPr lang="en-US" sz="1800" dirty="0" smtClean="0"/>
              <a:t>Incident reporting</a:t>
            </a:r>
          </a:p>
          <a:p>
            <a:pPr lvl="1" eaLnBrk="1" hangingPunct="1">
              <a:defRPr/>
            </a:pPr>
            <a:r>
              <a:rPr lang="en-US" sz="1800" dirty="0" smtClean="0"/>
              <a:t>Other security topics</a:t>
            </a:r>
          </a:p>
          <a:p>
            <a:pPr eaLnBrk="1" hangingPunct="1">
              <a:defRPr/>
            </a:pPr>
            <a:r>
              <a:rPr lang="en-US" sz="2400" dirty="0" smtClean="0"/>
              <a:t>Wrap Up</a:t>
            </a:r>
          </a:p>
          <a:p>
            <a:pPr eaLnBrk="1" hangingPunct="1">
              <a:defRPr/>
            </a:pPr>
            <a:endParaRPr lang="en-US" sz="24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5506" name="Rectangle 2"/>
          <p:cNvSpPr>
            <a:spLocks noGrp="1" noChangeArrowheads="1"/>
          </p:cNvSpPr>
          <p:nvPr>
            <p:ph type="title"/>
          </p:nvPr>
        </p:nvSpPr>
        <p:spPr>
          <a:xfrm>
            <a:off x="457200" y="0"/>
            <a:ext cx="8229600" cy="914400"/>
          </a:xfrm>
        </p:spPr>
        <p:txBody>
          <a:bodyPr/>
          <a:lstStyle/>
          <a:p>
            <a:pPr eaLnBrk="1" hangingPunct="1">
              <a:defRPr/>
            </a:pPr>
            <a:r>
              <a:rPr lang="en-US" sz="3600" smtClean="0"/>
              <a:t>Conclusion</a:t>
            </a:r>
          </a:p>
        </p:txBody>
      </p:sp>
      <p:sp>
        <p:nvSpPr>
          <p:cNvPr id="405507" name="Rectangle 3"/>
          <p:cNvSpPr>
            <a:spLocks noGrp="1" noChangeArrowheads="1"/>
          </p:cNvSpPr>
          <p:nvPr>
            <p:ph type="body" idx="1"/>
          </p:nvPr>
        </p:nvSpPr>
        <p:spPr>
          <a:xfrm>
            <a:off x="304800" y="914400"/>
            <a:ext cx="8229600" cy="1295400"/>
          </a:xfrm>
        </p:spPr>
        <p:txBody>
          <a:bodyPr/>
          <a:lstStyle/>
          <a:p>
            <a:pPr marL="381000" indent="-381000" eaLnBrk="1" hangingPunct="1">
              <a:buFont typeface="Wingdings" panose="05000000000000000000" pitchFamily="2" charset="2"/>
              <a:buNone/>
              <a:defRPr/>
            </a:pPr>
            <a:r>
              <a:rPr lang="en-US" b="1" smtClean="0"/>
              <a:t>Remember…</a:t>
            </a:r>
          </a:p>
          <a:p>
            <a:pPr marL="381000" indent="-381000" eaLnBrk="1" hangingPunct="1">
              <a:spcBef>
                <a:spcPct val="0"/>
              </a:spcBef>
              <a:buFont typeface="Wingdings" panose="05000000000000000000" pitchFamily="2" charset="2"/>
              <a:buNone/>
              <a:defRPr/>
            </a:pPr>
            <a:r>
              <a:rPr lang="en-US" smtClean="0"/>
              <a:t>	 </a:t>
            </a:r>
            <a:r>
              <a:rPr lang="en-US" sz="2400" b="1" smtClean="0"/>
              <a:t>You </a:t>
            </a:r>
            <a:r>
              <a:rPr lang="en-US" sz="2400" smtClean="0"/>
              <a:t>make the difference, not the technology:</a:t>
            </a:r>
          </a:p>
        </p:txBody>
      </p:sp>
      <p:sp>
        <p:nvSpPr>
          <p:cNvPr id="26628" name="Rectangle 4"/>
          <p:cNvSpPr>
            <a:spLocks noChangeArrowheads="1"/>
          </p:cNvSpPr>
          <p:nvPr/>
        </p:nvSpPr>
        <p:spPr bwMode="auto">
          <a:xfrm>
            <a:off x="1219200" y="2286000"/>
            <a:ext cx="7239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buClrTx/>
              <a:buSzTx/>
              <a:buFontTx/>
              <a:buAutoNum type="arabicPeriod"/>
            </a:pPr>
            <a:endParaRPr lang="en-US" altLang="en-US" sz="2000">
              <a:latin typeface="Verdana" panose="020B0604030504040204" pitchFamily="34" charset="0"/>
            </a:endParaRPr>
          </a:p>
        </p:txBody>
      </p:sp>
      <p:sp>
        <p:nvSpPr>
          <p:cNvPr id="26629" name="Rectangle 5"/>
          <p:cNvSpPr>
            <a:spLocks noChangeArrowheads="1"/>
          </p:cNvSpPr>
          <p:nvPr/>
        </p:nvSpPr>
        <p:spPr bwMode="auto">
          <a:xfrm>
            <a:off x="1219200" y="3352800"/>
            <a:ext cx="739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buClrTx/>
              <a:buSzTx/>
              <a:buFontTx/>
              <a:buAutoNum type="arabicPeriod" startAt="3"/>
            </a:pPr>
            <a:endParaRPr lang="en-US" altLang="en-US" sz="2000">
              <a:latin typeface="Verdana" panose="020B0604030504040204" pitchFamily="34" charset="0"/>
            </a:endParaRPr>
          </a:p>
        </p:txBody>
      </p:sp>
      <p:sp>
        <p:nvSpPr>
          <p:cNvPr id="26630" name="Rectangle 6"/>
          <p:cNvSpPr>
            <a:spLocks noChangeArrowheads="1"/>
          </p:cNvSpPr>
          <p:nvPr/>
        </p:nvSpPr>
        <p:spPr bwMode="auto">
          <a:xfrm>
            <a:off x="1219200" y="2819400"/>
            <a:ext cx="7239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buClrTx/>
              <a:buSzTx/>
              <a:buFontTx/>
              <a:buAutoNum type="arabicPeriod" startAt="2"/>
            </a:pPr>
            <a:endParaRPr lang="en-US" altLang="en-US" sz="2000">
              <a:latin typeface="Verdana" panose="020B0604030504040204" pitchFamily="34" charset="0"/>
            </a:endParaRPr>
          </a:p>
        </p:txBody>
      </p:sp>
      <p:pic>
        <p:nvPicPr>
          <p:cNvPr id="26631" name="Picture 7" descr="MCPE03078_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2286000"/>
            <a:ext cx="1001713"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32" name="Rectangle 9"/>
          <p:cNvSpPr>
            <a:spLocks noChangeArrowheads="1"/>
          </p:cNvSpPr>
          <p:nvPr/>
        </p:nvSpPr>
        <p:spPr bwMode="auto">
          <a:xfrm>
            <a:off x="1371600" y="3124200"/>
            <a:ext cx="792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buClrTx/>
              <a:buSzTx/>
              <a:buFontTx/>
              <a:buAutoNum type="arabicPeriod" startAt="5"/>
            </a:pPr>
            <a:endParaRPr lang="en-US" altLang="en-US" sz="2000">
              <a:latin typeface="Verdana" panose="020B0604030504040204" pitchFamily="34" charset="0"/>
            </a:endParaRPr>
          </a:p>
        </p:txBody>
      </p:sp>
      <p:sp>
        <p:nvSpPr>
          <p:cNvPr id="26633" name="Rectangle 10"/>
          <p:cNvSpPr>
            <a:spLocks noChangeArrowheads="1"/>
          </p:cNvSpPr>
          <p:nvPr/>
        </p:nvSpPr>
        <p:spPr bwMode="auto">
          <a:xfrm>
            <a:off x="1371600" y="2667000"/>
            <a:ext cx="7239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buClrTx/>
              <a:buSzTx/>
              <a:buFontTx/>
              <a:buAutoNum type="arabicPeriod" startAt="4"/>
            </a:pPr>
            <a:endParaRPr lang="en-US" altLang="en-US" sz="2000">
              <a:latin typeface="Verdana" panose="020B0604030504040204" pitchFamily="34" charset="0"/>
            </a:endParaRPr>
          </a:p>
        </p:txBody>
      </p:sp>
      <p:sp>
        <p:nvSpPr>
          <p:cNvPr id="26634" name="Rectangle 11"/>
          <p:cNvSpPr>
            <a:spLocks noChangeArrowheads="1"/>
          </p:cNvSpPr>
          <p:nvPr/>
        </p:nvSpPr>
        <p:spPr bwMode="auto">
          <a:xfrm>
            <a:off x="1295400" y="1981200"/>
            <a:ext cx="7467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buClrTx/>
              <a:buSzTx/>
              <a:buFontTx/>
              <a:buNone/>
            </a:pPr>
            <a:r>
              <a:rPr lang="en-US" altLang="en-US" sz="2000" dirty="0">
                <a:latin typeface="Verdana" panose="020B0604030504040204" pitchFamily="34" charset="0"/>
              </a:rPr>
              <a:t>At work:</a:t>
            </a:r>
          </a:p>
          <a:p>
            <a:pPr eaLnBrk="1" hangingPunct="1">
              <a:buClrTx/>
              <a:buSzTx/>
              <a:buFontTx/>
              <a:buChar char="•"/>
            </a:pPr>
            <a:r>
              <a:rPr lang="en-US" altLang="en-US" sz="2000" dirty="0">
                <a:latin typeface="Verdana" panose="020B0604030504040204" pitchFamily="34" charset="0"/>
              </a:rPr>
              <a:t>Be cognizant of your personal use of </a:t>
            </a:r>
            <a:r>
              <a:rPr lang="en-US" altLang="en-US" sz="2000" dirty="0" smtClean="0">
                <a:latin typeface="Verdana" panose="020B0604030504040204" pitchFamily="34" charset="0"/>
              </a:rPr>
              <a:t>company assets</a:t>
            </a:r>
            <a:endParaRPr lang="en-US" altLang="en-US" sz="2000" dirty="0">
              <a:latin typeface="Verdana" panose="020B0604030504040204" pitchFamily="34" charset="0"/>
            </a:endParaRPr>
          </a:p>
          <a:p>
            <a:pPr eaLnBrk="1" hangingPunct="1">
              <a:buClrTx/>
              <a:buSzTx/>
              <a:buFontTx/>
              <a:buChar char="•"/>
            </a:pPr>
            <a:r>
              <a:rPr lang="en-US" altLang="en-US" sz="2000" dirty="0">
                <a:latin typeface="Verdana" panose="020B0604030504040204" pitchFamily="34" charset="0"/>
              </a:rPr>
              <a:t>Be alert to phishing and social engineering attempts</a:t>
            </a:r>
          </a:p>
          <a:p>
            <a:pPr eaLnBrk="1" hangingPunct="1">
              <a:buClrTx/>
              <a:buSzTx/>
              <a:buFontTx/>
              <a:buChar char="•"/>
            </a:pPr>
            <a:r>
              <a:rPr lang="en-US" altLang="en-US" sz="2000" dirty="0">
                <a:latin typeface="Verdana" panose="020B0604030504040204" pitchFamily="34" charset="0"/>
              </a:rPr>
              <a:t>Encrypt sensitive information including PII data</a:t>
            </a:r>
          </a:p>
          <a:p>
            <a:pPr eaLnBrk="1" hangingPunct="1">
              <a:buClrTx/>
              <a:buSzTx/>
              <a:buFontTx/>
              <a:buNone/>
            </a:pPr>
            <a:r>
              <a:rPr lang="en-US" altLang="en-US" sz="2000" dirty="0">
                <a:latin typeface="Verdana" panose="020B0604030504040204" pitchFamily="34" charset="0"/>
              </a:rPr>
              <a:t>At home:</a:t>
            </a:r>
          </a:p>
          <a:p>
            <a:pPr eaLnBrk="1" hangingPunct="1">
              <a:buClrTx/>
              <a:buSzTx/>
              <a:buFontTx/>
              <a:buChar char="•"/>
            </a:pPr>
            <a:r>
              <a:rPr lang="en-US" altLang="en-US" sz="2000" dirty="0" smtClean="0">
                <a:latin typeface="Verdana" panose="020B0604030504040204" pitchFamily="34" charset="0"/>
              </a:rPr>
              <a:t>Keep </a:t>
            </a:r>
            <a:r>
              <a:rPr lang="en-US" altLang="en-US" sz="2000" dirty="0">
                <a:latin typeface="Verdana" panose="020B0604030504040204" pitchFamily="34" charset="0"/>
              </a:rPr>
              <a:t>personally owned computer up-to-date</a:t>
            </a:r>
          </a:p>
          <a:p>
            <a:pPr eaLnBrk="1" hangingPunct="1">
              <a:buClrTx/>
              <a:buSzTx/>
              <a:buFontTx/>
              <a:buChar char="•"/>
            </a:pPr>
            <a:r>
              <a:rPr lang="en-US" altLang="en-US" sz="2000" dirty="0">
                <a:latin typeface="Verdana" panose="020B0604030504040204" pitchFamily="34" charset="0"/>
              </a:rPr>
              <a:t>Protect sensitive information</a:t>
            </a:r>
          </a:p>
          <a:p>
            <a:pPr eaLnBrk="1" hangingPunct="1">
              <a:buClrTx/>
              <a:buSzTx/>
              <a:buFontTx/>
              <a:buNone/>
            </a:pPr>
            <a:r>
              <a:rPr lang="en-US" altLang="en-US" sz="2000" dirty="0">
                <a:latin typeface="Verdana" panose="020B0604030504040204" pitchFamily="34" charset="0"/>
              </a:rPr>
              <a:t>On Travel:</a:t>
            </a:r>
          </a:p>
          <a:p>
            <a:pPr eaLnBrk="1" hangingPunct="1">
              <a:buClrTx/>
              <a:buSzTx/>
              <a:buFontTx/>
              <a:buChar char="•"/>
            </a:pPr>
            <a:r>
              <a:rPr lang="en-US" altLang="en-US" sz="2000" dirty="0">
                <a:latin typeface="Verdana" panose="020B0604030504040204" pitchFamily="34" charset="0"/>
              </a:rPr>
              <a:t>Watch out for laptop theft</a:t>
            </a:r>
          </a:p>
          <a:p>
            <a:pPr eaLnBrk="1" hangingPunct="1">
              <a:buClrTx/>
              <a:buSzTx/>
              <a:buFontTx/>
              <a:buChar char="•"/>
            </a:pPr>
            <a:r>
              <a:rPr lang="en-US" altLang="en-US" sz="2000" dirty="0" smtClean="0">
                <a:latin typeface="Verdana" panose="020B0604030504040204" pitchFamily="34" charset="0"/>
              </a:rPr>
              <a:t>Comply </a:t>
            </a:r>
            <a:r>
              <a:rPr lang="en-US" altLang="en-US" sz="2000" dirty="0">
                <a:latin typeface="Verdana" panose="020B0604030504040204" pitchFamily="34" charset="0"/>
              </a:rPr>
              <a:t>with wireless regulations</a:t>
            </a:r>
          </a:p>
          <a:p>
            <a:pPr eaLnBrk="1" hangingPunct="1">
              <a:buClrTx/>
              <a:buSzTx/>
              <a:buFontTx/>
              <a:buChar char="•"/>
            </a:pPr>
            <a:endParaRPr lang="en-US" altLang="en-US" sz="2000" dirty="0">
              <a:latin typeface="Verdana" panose="020B0604030504040204" pitchFamily="34" charset="0"/>
            </a:endParaRPr>
          </a:p>
          <a:p>
            <a:pPr eaLnBrk="1" hangingPunct="1">
              <a:buClrTx/>
              <a:buSzTx/>
              <a:buFontTx/>
              <a:buChar char="•"/>
            </a:pPr>
            <a:endParaRPr lang="en-US" altLang="en-US" sz="2000" dirty="0">
              <a:latin typeface="Verdana" panose="020B0604030504040204"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Rectangle 2"/>
          <p:cNvSpPr>
            <a:spLocks noGrp="1" noChangeArrowheads="1"/>
          </p:cNvSpPr>
          <p:nvPr>
            <p:ph type="title"/>
          </p:nvPr>
        </p:nvSpPr>
        <p:spPr>
          <a:xfrm>
            <a:off x="381000" y="0"/>
            <a:ext cx="8229600" cy="990600"/>
          </a:xfrm>
        </p:spPr>
        <p:txBody>
          <a:bodyPr/>
          <a:lstStyle/>
          <a:p>
            <a:pPr eaLnBrk="1" hangingPunct="1">
              <a:defRPr/>
            </a:pPr>
            <a:r>
              <a:rPr lang="en-US" sz="3600" smtClean="0"/>
              <a:t>Questions</a:t>
            </a:r>
            <a:r>
              <a:rPr lang="en-US" smtClean="0"/>
              <a:t>?</a:t>
            </a:r>
          </a:p>
        </p:txBody>
      </p:sp>
      <p:sp>
        <p:nvSpPr>
          <p:cNvPr id="287747" name="Rectangle 3"/>
          <p:cNvSpPr>
            <a:spLocks noGrp="1" noChangeArrowheads="1"/>
          </p:cNvSpPr>
          <p:nvPr>
            <p:ph type="body" idx="1"/>
          </p:nvPr>
        </p:nvSpPr>
        <p:spPr>
          <a:xfrm>
            <a:off x="228600" y="1219200"/>
            <a:ext cx="8153400" cy="3657600"/>
          </a:xfrm>
        </p:spPr>
        <p:txBody>
          <a:bodyPr/>
          <a:lstStyle/>
          <a:p>
            <a:pPr eaLnBrk="1" hangingPunct="1">
              <a:buFont typeface="Wingdings" panose="05000000000000000000" pitchFamily="2" charset="2"/>
              <a:buNone/>
              <a:defRPr/>
            </a:pPr>
            <a:r>
              <a:rPr lang="en-US" sz="2000" dirty="0" smtClean="0"/>
              <a:t> </a:t>
            </a:r>
            <a:r>
              <a:rPr lang="en-US" sz="2000" dirty="0" smtClean="0">
                <a:latin typeface="Verdana" pitchFamily="34" charset="0"/>
              </a:rPr>
              <a:t>Please let us know ...</a:t>
            </a:r>
          </a:p>
          <a:p>
            <a:pPr lvl="1" eaLnBrk="1" hangingPunct="1">
              <a:defRPr/>
            </a:pPr>
            <a:r>
              <a:rPr lang="en-US" sz="2000" dirty="0" smtClean="0">
                <a:latin typeface="Verdana" pitchFamily="34" charset="0"/>
              </a:rPr>
              <a:t>Was this helpful, what did you like the best?</a:t>
            </a:r>
          </a:p>
          <a:p>
            <a:pPr lvl="1" eaLnBrk="1" hangingPunct="1">
              <a:defRPr/>
            </a:pPr>
            <a:r>
              <a:rPr lang="en-US" sz="2000" dirty="0" smtClean="0">
                <a:latin typeface="Verdana" pitchFamily="34" charset="0"/>
              </a:rPr>
              <a:t>Is there anything your would like us to know or would like covered in a future session?</a:t>
            </a:r>
          </a:p>
          <a:p>
            <a:pPr lvl="1" eaLnBrk="1" hangingPunct="1">
              <a:defRPr/>
            </a:pPr>
            <a:r>
              <a:rPr lang="en-US" sz="2000" dirty="0" smtClean="0">
                <a:latin typeface="Verdana" pitchFamily="34" charset="0"/>
              </a:rPr>
              <a:t>How did you hear about this presentation?</a:t>
            </a:r>
          </a:p>
        </p:txBody>
      </p:sp>
      <p:pic>
        <p:nvPicPr>
          <p:cNvPr id="27652" name="Picture 6" descr="MCj0089048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29400" y="2133600"/>
            <a:ext cx="2293938"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3" name="Text Box 7"/>
          <p:cNvSpPr txBox="1">
            <a:spLocks noChangeArrowheads="1"/>
          </p:cNvSpPr>
          <p:nvPr/>
        </p:nvSpPr>
        <p:spPr bwMode="auto">
          <a:xfrm>
            <a:off x="304800" y="1219200"/>
            <a:ext cx="67214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8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a:xfrm>
            <a:off x="228600" y="-228600"/>
            <a:ext cx="8686800" cy="1371600"/>
          </a:xfrm>
        </p:spPr>
        <p:txBody>
          <a:bodyPr/>
          <a:lstStyle/>
          <a:p>
            <a:pPr eaLnBrk="1" hangingPunct="1">
              <a:defRPr/>
            </a:pPr>
            <a:r>
              <a:rPr lang="en-US" sz="3600" dirty="0" smtClean="0"/>
              <a:t>Hosting Environment </a:t>
            </a:r>
            <a:br>
              <a:rPr lang="en-US" sz="3600" dirty="0" smtClean="0"/>
            </a:br>
            <a:r>
              <a:rPr lang="en-US" sz="3600" dirty="0" smtClean="0"/>
              <a:t>Security Policies</a:t>
            </a:r>
            <a:r>
              <a:rPr lang="en-US" sz="3600" b="1" dirty="0" smtClean="0"/>
              <a:t> </a:t>
            </a:r>
          </a:p>
        </p:txBody>
      </p:sp>
      <p:sp>
        <p:nvSpPr>
          <p:cNvPr id="159747" name="Rectangle 3"/>
          <p:cNvSpPr>
            <a:spLocks noGrp="1" noChangeArrowheads="1"/>
          </p:cNvSpPr>
          <p:nvPr>
            <p:ph type="body" idx="1"/>
          </p:nvPr>
        </p:nvSpPr>
        <p:spPr>
          <a:xfrm>
            <a:off x="381000" y="1447800"/>
            <a:ext cx="8153400" cy="4191000"/>
          </a:xfrm>
        </p:spPr>
        <p:txBody>
          <a:bodyPr/>
          <a:lstStyle/>
          <a:p>
            <a:pPr eaLnBrk="1" hangingPunct="1">
              <a:defRPr/>
            </a:pPr>
            <a:r>
              <a:rPr lang="en-US" sz="2400" b="1" dirty="0" smtClean="0"/>
              <a:t>Don’t leave old data on there</a:t>
            </a:r>
          </a:p>
          <a:p>
            <a:pPr eaLnBrk="1" hangingPunct="1">
              <a:defRPr/>
            </a:pPr>
            <a:r>
              <a:rPr lang="en-US" sz="2400" b="1" dirty="0" smtClean="0"/>
              <a:t>Don’t allow public access to your shares</a:t>
            </a:r>
          </a:p>
          <a:p>
            <a:pPr eaLnBrk="1" hangingPunct="1">
              <a:defRPr/>
            </a:pPr>
            <a:r>
              <a:rPr lang="en-US" sz="2400" b="1" dirty="0" smtClean="0"/>
              <a:t>Use encrypted protocols when possible (HTTPS, SFTP, SCP)</a:t>
            </a:r>
          </a:p>
          <a:p>
            <a:pPr eaLnBrk="1" hangingPunct="1">
              <a:defRPr/>
            </a:pPr>
            <a:r>
              <a:rPr lang="en-US" sz="2400" b="1" dirty="0" smtClean="0"/>
              <a:t>Use password protected files and encrypted files when possible</a:t>
            </a:r>
            <a:endParaRPr lang="en-US" sz="2400" b="1" dirty="0" smtClean="0"/>
          </a:p>
          <a:p>
            <a:pPr eaLnBrk="1" hangingPunct="1">
              <a:defRPr/>
            </a:pPr>
            <a:endParaRPr lang="en-US" sz="2400" b="1"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a:xfrm>
            <a:off x="228600" y="0"/>
            <a:ext cx="8686800" cy="1371600"/>
          </a:xfrm>
        </p:spPr>
        <p:txBody>
          <a:bodyPr/>
          <a:lstStyle/>
          <a:p>
            <a:pPr eaLnBrk="1" hangingPunct="1">
              <a:defRPr/>
            </a:pPr>
            <a:r>
              <a:rPr lang="en-US" sz="3600" dirty="0" smtClean="0"/>
              <a:t>Personal Identifiable Information (PII) </a:t>
            </a:r>
            <a:r>
              <a:rPr lang="en-US" sz="3600" b="1" dirty="0" smtClean="0"/>
              <a:t> </a:t>
            </a:r>
          </a:p>
        </p:txBody>
      </p:sp>
      <p:sp>
        <p:nvSpPr>
          <p:cNvPr id="159747" name="Rectangle 3"/>
          <p:cNvSpPr>
            <a:spLocks noGrp="1" noChangeArrowheads="1"/>
          </p:cNvSpPr>
          <p:nvPr>
            <p:ph type="body" idx="1"/>
          </p:nvPr>
        </p:nvSpPr>
        <p:spPr>
          <a:xfrm>
            <a:off x="533400" y="1219200"/>
            <a:ext cx="8153400" cy="4953000"/>
          </a:xfrm>
        </p:spPr>
        <p:txBody>
          <a:bodyPr/>
          <a:lstStyle/>
          <a:p>
            <a:pPr eaLnBrk="1" hangingPunct="1">
              <a:defRPr/>
            </a:pPr>
            <a:r>
              <a:rPr lang="en-US" sz="1400" dirty="0" smtClean="0"/>
              <a:t>OMB PII definition: “information which can be used to distinguish or trace an individual's identity, such as their name, social security number, biometric records, etc. alone, or when combined with other personal or identifying information which is linked or linkable to a specific individual, such as date and place of birth, mother’s maiden name, etc.”</a:t>
            </a:r>
            <a:endParaRPr lang="en-US" sz="1400" b="1" dirty="0" smtClean="0"/>
          </a:p>
          <a:p>
            <a:pPr eaLnBrk="1" hangingPunct="1">
              <a:defRPr/>
            </a:pPr>
            <a:r>
              <a:rPr lang="en-US" sz="2000" b="1" dirty="0" smtClean="0"/>
              <a:t>PII is defined as information comprised of first name or first initial and last name, plus any of the following:</a:t>
            </a:r>
          </a:p>
          <a:p>
            <a:pPr lvl="1" eaLnBrk="1" hangingPunct="1">
              <a:defRPr/>
            </a:pPr>
            <a:r>
              <a:rPr lang="en-US" sz="1800" b="1" dirty="0" smtClean="0"/>
              <a:t>Personal contact information (home address, personal phone number, and personal email)</a:t>
            </a:r>
          </a:p>
          <a:p>
            <a:pPr lvl="1" eaLnBrk="1" hangingPunct="1">
              <a:defRPr/>
            </a:pPr>
            <a:r>
              <a:rPr lang="en-US" sz="1800" b="1" dirty="0" smtClean="0"/>
              <a:t>Social Security Number</a:t>
            </a:r>
          </a:p>
          <a:p>
            <a:pPr lvl="1" eaLnBrk="1" hangingPunct="1">
              <a:defRPr/>
            </a:pPr>
            <a:r>
              <a:rPr lang="en-US" sz="1800" b="1" dirty="0" smtClean="0"/>
              <a:t>Driver's license number, federal or state-issued identification card number</a:t>
            </a:r>
          </a:p>
          <a:p>
            <a:pPr lvl="1" eaLnBrk="1" hangingPunct="1">
              <a:defRPr/>
            </a:pPr>
            <a:r>
              <a:rPr lang="en-US" sz="1800" b="1" dirty="0" smtClean="0"/>
              <a:t>Financial account number in combination with any required code permitting access</a:t>
            </a:r>
          </a:p>
          <a:p>
            <a:pPr lvl="1" eaLnBrk="1" hangingPunct="1">
              <a:defRPr/>
            </a:pPr>
            <a:r>
              <a:rPr lang="en-US" sz="1800" b="1" dirty="0" smtClean="0"/>
              <a:t>Bank account number (with or without routing number, access code, or PIN)</a:t>
            </a:r>
          </a:p>
          <a:p>
            <a:pPr lvl="1" eaLnBrk="1" hangingPunct="1">
              <a:defRPr/>
            </a:pPr>
            <a:r>
              <a:rPr lang="en-US" sz="1800" b="1" dirty="0" smtClean="0"/>
              <a:t>Credit card number (with or without access code or PIN)</a:t>
            </a:r>
          </a:p>
          <a:p>
            <a:pPr lvl="1" eaLnBrk="1" hangingPunct="1">
              <a:defRPr/>
            </a:pPr>
            <a:r>
              <a:rPr lang="en-US" sz="1800" b="1" dirty="0" smtClean="0"/>
              <a:t>Medical or health information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a:xfrm>
            <a:off x="228600" y="0"/>
            <a:ext cx="8686800" cy="1371600"/>
          </a:xfrm>
        </p:spPr>
        <p:txBody>
          <a:bodyPr/>
          <a:lstStyle/>
          <a:p>
            <a:pPr eaLnBrk="1" hangingPunct="1">
              <a:defRPr/>
            </a:pPr>
            <a:r>
              <a:rPr lang="en-US" sz="3600" dirty="0" smtClean="0"/>
              <a:t>PII (</a:t>
            </a:r>
            <a:r>
              <a:rPr lang="en-US" sz="3600" dirty="0" err="1" smtClean="0"/>
              <a:t>con’t</a:t>
            </a:r>
            <a:r>
              <a:rPr lang="en-US" sz="3600" dirty="0" smtClean="0"/>
              <a:t>) </a:t>
            </a:r>
            <a:r>
              <a:rPr lang="en-US" sz="3600" b="1" dirty="0" smtClean="0"/>
              <a:t> </a:t>
            </a:r>
          </a:p>
        </p:txBody>
      </p:sp>
      <p:sp>
        <p:nvSpPr>
          <p:cNvPr id="159747" name="Rectangle 3"/>
          <p:cNvSpPr>
            <a:spLocks noGrp="1" noChangeArrowheads="1"/>
          </p:cNvSpPr>
          <p:nvPr>
            <p:ph type="body" idx="1"/>
          </p:nvPr>
        </p:nvSpPr>
        <p:spPr>
          <a:xfrm>
            <a:off x="533400" y="1219200"/>
            <a:ext cx="8153400" cy="4648200"/>
          </a:xfrm>
        </p:spPr>
        <p:txBody>
          <a:bodyPr/>
          <a:lstStyle/>
          <a:p>
            <a:pPr eaLnBrk="1" hangingPunct="1">
              <a:defRPr/>
            </a:pPr>
            <a:r>
              <a:rPr lang="en-US" sz="2000" b="1" dirty="0" smtClean="0"/>
              <a:t>PII is defined as information comprised of first name or first initial and last name, plus any of the following:</a:t>
            </a:r>
          </a:p>
          <a:p>
            <a:pPr lvl="1" eaLnBrk="1" hangingPunct="1">
              <a:defRPr/>
            </a:pPr>
            <a:r>
              <a:rPr lang="en-US" sz="2000" b="1" dirty="0" smtClean="0"/>
              <a:t>Consumer report (background information or verification reports or credit report)</a:t>
            </a:r>
          </a:p>
          <a:p>
            <a:pPr lvl="1" eaLnBrk="1" hangingPunct="1">
              <a:defRPr/>
            </a:pPr>
            <a:r>
              <a:rPr lang="en-US" sz="2000" b="1" dirty="0" smtClean="0"/>
              <a:t>Salary, wage, or deduction information</a:t>
            </a:r>
          </a:p>
          <a:p>
            <a:pPr lvl="1" eaLnBrk="1" hangingPunct="1">
              <a:defRPr/>
            </a:pPr>
            <a:r>
              <a:rPr lang="en-US" sz="2000" b="1" dirty="0" smtClean="0"/>
              <a:t>Date of birth or age</a:t>
            </a:r>
          </a:p>
          <a:p>
            <a:pPr lvl="1" eaLnBrk="1" hangingPunct="1">
              <a:defRPr/>
            </a:pPr>
            <a:r>
              <a:rPr lang="en-US" sz="2000" b="1" dirty="0" smtClean="0"/>
              <a:t>Race or ethnicity</a:t>
            </a:r>
          </a:p>
          <a:p>
            <a:pPr lvl="1" eaLnBrk="1" hangingPunct="1">
              <a:defRPr/>
            </a:pPr>
            <a:r>
              <a:rPr lang="en-US" sz="2000" b="1" dirty="0" smtClean="0"/>
              <a:t>Biometric or genetic information </a:t>
            </a:r>
          </a:p>
          <a:p>
            <a:pPr lvl="1" eaLnBrk="1" hangingPunct="1">
              <a:defRPr/>
            </a:pPr>
            <a:r>
              <a:rPr lang="en-US" sz="2000" b="1" dirty="0" smtClean="0"/>
              <a:t>Passport number </a:t>
            </a:r>
          </a:p>
          <a:p>
            <a:pPr lvl="1" eaLnBrk="1" hangingPunct="1">
              <a:defRPr/>
            </a:pPr>
            <a:r>
              <a:rPr lang="en-US" sz="2000" b="1" dirty="0" smtClean="0"/>
              <a:t>Any other identifying category specified in an applicable state-specific or local law </a:t>
            </a:r>
          </a:p>
          <a:p>
            <a:pPr lvl="1" eaLnBrk="1" hangingPunct="1">
              <a:defRPr/>
            </a:pPr>
            <a:r>
              <a:rPr lang="en-US" sz="2000" b="1" dirty="0" smtClean="0"/>
              <a:t>Any combination of dependents' data above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a:xfrm>
            <a:off x="228600" y="0"/>
            <a:ext cx="8686800" cy="1371600"/>
          </a:xfrm>
        </p:spPr>
        <p:txBody>
          <a:bodyPr/>
          <a:lstStyle/>
          <a:p>
            <a:pPr eaLnBrk="1" hangingPunct="1">
              <a:defRPr/>
            </a:pPr>
            <a:r>
              <a:rPr lang="en-US" sz="3600" dirty="0" smtClean="0"/>
              <a:t>Customer Data Handling </a:t>
            </a:r>
            <a:r>
              <a:rPr lang="en-US" sz="3600" b="1" dirty="0" smtClean="0"/>
              <a:t> </a:t>
            </a:r>
          </a:p>
        </p:txBody>
      </p:sp>
      <p:sp>
        <p:nvSpPr>
          <p:cNvPr id="159747" name="Rectangle 3"/>
          <p:cNvSpPr>
            <a:spLocks noGrp="1" noChangeArrowheads="1"/>
          </p:cNvSpPr>
          <p:nvPr>
            <p:ph type="body" idx="1"/>
          </p:nvPr>
        </p:nvSpPr>
        <p:spPr>
          <a:xfrm>
            <a:off x="533400" y="1219200"/>
            <a:ext cx="8153400" cy="4648200"/>
          </a:xfrm>
        </p:spPr>
        <p:txBody>
          <a:bodyPr/>
          <a:lstStyle/>
          <a:p>
            <a:pPr eaLnBrk="1" hangingPunct="1">
              <a:defRPr/>
            </a:pPr>
            <a:r>
              <a:rPr lang="en-US" sz="2400" b="1" dirty="0" smtClean="0"/>
              <a:t>Moving customer data out of production systems</a:t>
            </a:r>
          </a:p>
          <a:p>
            <a:pPr lvl="1" eaLnBrk="1" hangingPunct="1">
              <a:defRPr/>
            </a:pPr>
            <a:r>
              <a:rPr lang="en-US" sz="2000" b="1" dirty="0" smtClean="0"/>
              <a:t>Customer data should remain on production systems, but not on your workstation or USB flash drives</a:t>
            </a:r>
          </a:p>
          <a:p>
            <a:pPr lvl="1" eaLnBrk="1" hangingPunct="1">
              <a:defRPr/>
            </a:pPr>
            <a:r>
              <a:rPr lang="en-US" sz="2000" b="1" dirty="0" smtClean="0"/>
              <a:t>Be responsible when handling customer data outside of a production system</a:t>
            </a:r>
          </a:p>
          <a:p>
            <a:pPr eaLnBrk="1" hangingPunct="1">
              <a:defRPr/>
            </a:pPr>
            <a:r>
              <a:rPr lang="en-US" sz="2400" b="1" dirty="0" smtClean="0"/>
              <a:t>PII data handling</a:t>
            </a:r>
          </a:p>
          <a:p>
            <a:pPr lvl="1" eaLnBrk="1" hangingPunct="1">
              <a:defRPr/>
            </a:pPr>
            <a:r>
              <a:rPr lang="en-US" sz="2000" b="1" dirty="0" smtClean="0"/>
              <a:t>PII data must be encrypted, in transport or at rest</a:t>
            </a:r>
          </a:p>
          <a:p>
            <a:pPr lvl="1" eaLnBrk="1" hangingPunct="1">
              <a:defRPr/>
            </a:pPr>
            <a:r>
              <a:rPr lang="en-US" sz="2000" b="1" dirty="0" smtClean="0"/>
              <a:t>PII data cannot be stored on development systems</a:t>
            </a:r>
          </a:p>
          <a:p>
            <a:pPr lvl="1" eaLnBrk="1" hangingPunct="1">
              <a:defRPr/>
            </a:pPr>
            <a:endParaRPr lang="en-US" sz="2000" b="1"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8035" name="Rectangle 3"/>
          <p:cNvSpPr>
            <a:spLocks noGrp="1" noChangeArrowheads="1"/>
          </p:cNvSpPr>
          <p:nvPr>
            <p:ph type="title"/>
          </p:nvPr>
        </p:nvSpPr>
        <p:spPr>
          <a:xfrm>
            <a:off x="457200" y="-152400"/>
            <a:ext cx="8229600" cy="1371600"/>
          </a:xfrm>
        </p:spPr>
        <p:txBody>
          <a:bodyPr/>
          <a:lstStyle/>
          <a:p>
            <a:pPr eaLnBrk="1" hangingPunct="1">
              <a:defRPr/>
            </a:pPr>
            <a:r>
              <a:rPr lang="en-US" sz="3600" dirty="0" smtClean="0"/>
              <a:t>Email SPAM</a:t>
            </a:r>
          </a:p>
        </p:txBody>
      </p:sp>
      <p:sp>
        <p:nvSpPr>
          <p:cNvPr id="428040" name="Rectangle 8"/>
          <p:cNvSpPr>
            <a:spLocks noGrp="1" noChangeArrowheads="1"/>
          </p:cNvSpPr>
          <p:nvPr>
            <p:ph type="body" idx="1"/>
          </p:nvPr>
        </p:nvSpPr>
        <p:spPr>
          <a:xfrm>
            <a:off x="228600" y="1295400"/>
            <a:ext cx="8229600" cy="4114800"/>
          </a:xfrm>
        </p:spPr>
        <p:txBody>
          <a:bodyPr/>
          <a:lstStyle/>
          <a:p>
            <a:pPr eaLnBrk="1" hangingPunct="1">
              <a:lnSpc>
                <a:spcPct val="80000"/>
              </a:lnSpc>
              <a:defRPr/>
            </a:pPr>
            <a:r>
              <a:rPr lang="en-US" sz="2400" dirty="0" smtClean="0"/>
              <a:t>SPAM Factoids</a:t>
            </a:r>
          </a:p>
          <a:p>
            <a:pPr lvl="1" eaLnBrk="1" hangingPunct="1">
              <a:lnSpc>
                <a:spcPct val="80000"/>
              </a:lnSpc>
              <a:defRPr/>
            </a:pPr>
            <a:r>
              <a:rPr lang="en-US" sz="2000" dirty="0" smtClean="0"/>
              <a:t>Industry estimates that 80% of all email is SPAM</a:t>
            </a:r>
          </a:p>
          <a:p>
            <a:pPr lvl="1" eaLnBrk="1" hangingPunct="1">
              <a:lnSpc>
                <a:spcPct val="80000"/>
              </a:lnSpc>
              <a:defRPr/>
            </a:pPr>
            <a:r>
              <a:rPr lang="en-US" sz="2000" dirty="0" smtClean="0"/>
              <a:t>Lists of valid email addresses are sold</a:t>
            </a:r>
          </a:p>
          <a:p>
            <a:pPr lvl="1" eaLnBrk="1" hangingPunct="1">
              <a:lnSpc>
                <a:spcPct val="80000"/>
              </a:lnSpc>
              <a:defRPr/>
            </a:pPr>
            <a:r>
              <a:rPr lang="en-US" sz="2000" dirty="0" err="1" smtClean="0"/>
              <a:t>SPAMers</a:t>
            </a:r>
            <a:r>
              <a:rPr lang="en-US" sz="2000" dirty="0" smtClean="0"/>
              <a:t> get paid</a:t>
            </a:r>
          </a:p>
          <a:p>
            <a:pPr lvl="1" eaLnBrk="1" hangingPunct="1">
              <a:lnSpc>
                <a:spcPct val="80000"/>
              </a:lnSpc>
              <a:defRPr/>
            </a:pPr>
            <a:r>
              <a:rPr lang="en-US" sz="2000" dirty="0" smtClean="0"/>
              <a:t>Viruses send SPAM</a:t>
            </a:r>
          </a:p>
          <a:p>
            <a:pPr lvl="1" eaLnBrk="1" hangingPunct="1">
              <a:lnSpc>
                <a:spcPct val="80000"/>
              </a:lnSpc>
              <a:defRPr/>
            </a:pPr>
            <a:endParaRPr lang="en-US" sz="2000" dirty="0" smtClean="0"/>
          </a:p>
          <a:p>
            <a:pPr lvl="1" eaLnBrk="1" hangingPunct="1">
              <a:lnSpc>
                <a:spcPct val="80000"/>
              </a:lnSpc>
              <a:defRPr/>
            </a:pPr>
            <a:endParaRPr lang="en-US" sz="2000" dirty="0" smtClean="0"/>
          </a:p>
          <a:p>
            <a:pPr eaLnBrk="1" hangingPunct="1">
              <a:lnSpc>
                <a:spcPct val="80000"/>
              </a:lnSpc>
              <a:defRPr/>
            </a:pPr>
            <a:r>
              <a:rPr lang="en-US" sz="2400" dirty="0" smtClean="0"/>
              <a:t>Ways to combat SPAM at your workstation</a:t>
            </a:r>
          </a:p>
          <a:p>
            <a:pPr lvl="1" eaLnBrk="1" hangingPunct="1">
              <a:lnSpc>
                <a:spcPct val="80000"/>
              </a:lnSpc>
              <a:defRPr/>
            </a:pPr>
            <a:r>
              <a:rPr lang="en-US" sz="2000" dirty="0" smtClean="0"/>
              <a:t>Think before clicking the links!</a:t>
            </a:r>
          </a:p>
          <a:p>
            <a:pPr lvl="1" eaLnBrk="1" hangingPunct="1">
              <a:lnSpc>
                <a:spcPct val="80000"/>
              </a:lnSpc>
              <a:defRPr/>
            </a:pPr>
            <a:r>
              <a:rPr lang="en-US" sz="2000" dirty="0" smtClean="0"/>
              <a:t>Outlook “</a:t>
            </a:r>
            <a:r>
              <a:rPr lang="en-US" sz="2000" dirty="0" err="1" smtClean="0"/>
              <a:t>Junkmail</a:t>
            </a:r>
            <a:r>
              <a:rPr lang="en-US" sz="2000" dirty="0" smtClean="0"/>
              <a:t>” or “Rules” Features</a:t>
            </a:r>
          </a:p>
          <a:p>
            <a:pPr lvl="1" eaLnBrk="1" hangingPunct="1">
              <a:lnSpc>
                <a:spcPct val="80000"/>
              </a:lnSpc>
              <a:defRPr/>
            </a:pPr>
            <a:r>
              <a:rPr lang="en-US" sz="2000" dirty="0" smtClean="0"/>
              <a:t>Refrain from unnecessarily giving out your company email address</a:t>
            </a:r>
          </a:p>
        </p:txBody>
      </p:sp>
      <p:pic>
        <p:nvPicPr>
          <p:cNvPr id="11268" name="Picture 10" descr="MCj0404261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53200" y="1981200"/>
            <a:ext cx="2286000" cy="223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7" name="Rectangle 9"/>
          <p:cNvSpPr>
            <a:spLocks noGrp="1" noChangeArrowheads="1"/>
          </p:cNvSpPr>
          <p:nvPr>
            <p:ph type="title"/>
          </p:nvPr>
        </p:nvSpPr>
        <p:spPr>
          <a:xfrm>
            <a:off x="457200" y="-152400"/>
            <a:ext cx="8229600" cy="1371600"/>
          </a:xfrm>
        </p:spPr>
        <p:txBody>
          <a:bodyPr/>
          <a:lstStyle/>
          <a:p>
            <a:pPr eaLnBrk="1" hangingPunct="1">
              <a:defRPr/>
            </a:pPr>
            <a:r>
              <a:rPr lang="en-US" sz="3600" dirty="0" smtClean="0"/>
              <a:t>Phishing Email</a:t>
            </a:r>
          </a:p>
        </p:txBody>
      </p:sp>
      <p:sp>
        <p:nvSpPr>
          <p:cNvPr id="329738" name="Rectangle 10"/>
          <p:cNvSpPr>
            <a:spLocks noGrp="1" noChangeArrowheads="1"/>
          </p:cNvSpPr>
          <p:nvPr>
            <p:ph type="body" idx="1"/>
          </p:nvPr>
        </p:nvSpPr>
        <p:spPr>
          <a:xfrm>
            <a:off x="381000" y="1066800"/>
            <a:ext cx="8763000" cy="1828800"/>
          </a:xfrm>
        </p:spPr>
        <p:txBody>
          <a:bodyPr/>
          <a:lstStyle/>
          <a:p>
            <a:pPr marL="381000" indent="-381000" eaLnBrk="1" hangingPunct="1">
              <a:defRPr/>
            </a:pPr>
            <a:r>
              <a:rPr lang="en-US" sz="2800" b="1" dirty="0" smtClean="0"/>
              <a:t>Hoaxes</a:t>
            </a:r>
            <a:endParaRPr lang="en-US" sz="2000" dirty="0" smtClean="0"/>
          </a:p>
          <a:p>
            <a:pPr marL="381000" indent="-381000" eaLnBrk="1" hangingPunct="1">
              <a:defRPr/>
            </a:pPr>
            <a:r>
              <a:rPr lang="en-US" sz="2800" b="1" dirty="0" smtClean="0"/>
              <a:t>Phishing  &amp;  Spear Phishing</a:t>
            </a:r>
            <a:endParaRPr lang="en-US" sz="2800" dirty="0" smtClean="0"/>
          </a:p>
          <a:p>
            <a:pPr marL="381000" indent="-381000" eaLnBrk="1" hangingPunct="1">
              <a:defRPr/>
            </a:pPr>
            <a:r>
              <a:rPr lang="en-US" sz="2800" b="1" dirty="0" err="1" smtClean="0"/>
              <a:t>Pharming</a:t>
            </a:r>
            <a:endParaRPr lang="en-US" sz="2800" dirty="0" smtClean="0"/>
          </a:p>
        </p:txBody>
      </p:sp>
      <p:sp>
        <p:nvSpPr>
          <p:cNvPr id="329739" name="Text Box 11"/>
          <p:cNvSpPr txBox="1">
            <a:spLocks noChangeArrowheads="1"/>
          </p:cNvSpPr>
          <p:nvPr/>
        </p:nvSpPr>
        <p:spPr bwMode="auto">
          <a:xfrm>
            <a:off x="457200" y="2819400"/>
            <a:ext cx="8686800" cy="4441825"/>
          </a:xfrm>
          <a:prstGeom prst="rect">
            <a:avLst/>
          </a:prstGeom>
          <a:noFill/>
          <a:ln w="9525" algn="ctr">
            <a:noFill/>
            <a:miter lim="800000"/>
            <a:headEnd/>
            <a:tailEnd/>
          </a:ln>
          <a:effectLst/>
        </p:spPr>
        <p:txBody>
          <a:bodyPr>
            <a:spAutoFit/>
          </a:bodyPr>
          <a:lstStyle/>
          <a:p>
            <a:pPr>
              <a:defRPr/>
            </a:pPr>
            <a:r>
              <a:rPr lang="en-US" sz="2400" b="1" dirty="0">
                <a:effectLst>
                  <a:outerShdw blurRad="38100" dist="38100" dir="2700000" algn="tl">
                    <a:srgbClr val="000000"/>
                  </a:outerShdw>
                </a:effectLst>
              </a:rPr>
              <a:t>Is it just plain fishy?</a:t>
            </a:r>
            <a:r>
              <a:rPr lang="en-US" dirty="0">
                <a:effectLst>
                  <a:outerShdw blurRad="38100" dist="38100" dir="2700000" algn="tl">
                    <a:srgbClr val="000000"/>
                  </a:outerShdw>
                </a:effectLst>
              </a:rPr>
              <a:t>  - Report phishing email</a:t>
            </a:r>
          </a:p>
          <a:p>
            <a:pPr eaLnBrk="1" hangingPunct="1">
              <a:lnSpc>
                <a:spcPct val="80000"/>
              </a:lnSpc>
              <a:spcBef>
                <a:spcPct val="20000"/>
              </a:spcBef>
              <a:buClr>
                <a:schemeClr val="hlink"/>
              </a:buClr>
              <a:buSzPct val="65000"/>
              <a:buFont typeface="Wingdings" pitchFamily="2" charset="2"/>
              <a:buChar char="n"/>
              <a:defRPr/>
            </a:pPr>
            <a:r>
              <a:rPr lang="en-US" sz="2000" dirty="0">
                <a:effectLst>
                  <a:outerShdw blurRad="38100" dist="38100" dir="2700000" algn="tl">
                    <a:srgbClr val="000000"/>
                  </a:outerShdw>
                </a:effectLst>
              </a:rPr>
              <a:t> Create a new email message</a:t>
            </a:r>
          </a:p>
          <a:p>
            <a:pPr eaLnBrk="1" hangingPunct="1">
              <a:lnSpc>
                <a:spcPct val="80000"/>
              </a:lnSpc>
              <a:spcBef>
                <a:spcPct val="20000"/>
              </a:spcBef>
              <a:buClr>
                <a:schemeClr val="hlink"/>
              </a:buClr>
              <a:buSzPct val="65000"/>
              <a:buFont typeface="Wingdings" pitchFamily="2" charset="2"/>
              <a:buChar char="n"/>
              <a:defRPr/>
            </a:pPr>
            <a:r>
              <a:rPr lang="en-US" sz="2000" dirty="0">
                <a:solidFill>
                  <a:srgbClr val="FFFF66"/>
                </a:solidFill>
                <a:effectLst>
                  <a:outerShdw blurRad="38100" dist="38100" dir="2700000" algn="tl">
                    <a:srgbClr val="000000"/>
                  </a:outerShdw>
                </a:effectLst>
              </a:rPr>
              <a:t> Attach</a:t>
            </a:r>
            <a:r>
              <a:rPr lang="en-US" sz="2000" dirty="0">
                <a:effectLst>
                  <a:outerShdw blurRad="38100" dist="38100" dir="2700000" algn="tl">
                    <a:srgbClr val="000000"/>
                  </a:outerShdw>
                </a:effectLst>
              </a:rPr>
              <a:t> the suspect message to the new message.</a:t>
            </a:r>
          </a:p>
          <a:p>
            <a:pPr lvl="1" eaLnBrk="1" hangingPunct="1">
              <a:lnSpc>
                <a:spcPct val="80000"/>
              </a:lnSpc>
              <a:spcBef>
                <a:spcPct val="20000"/>
              </a:spcBef>
              <a:buClr>
                <a:schemeClr val="folHlink"/>
              </a:buClr>
              <a:buSzPct val="65000"/>
              <a:buFont typeface="Wingdings" pitchFamily="2" charset="2"/>
              <a:buChar char="n"/>
              <a:defRPr/>
            </a:pPr>
            <a:r>
              <a:rPr lang="en-US" sz="2000" dirty="0">
                <a:effectLst>
                  <a:outerShdw blurRad="38100" dist="38100" dir="2700000" algn="tl">
                    <a:srgbClr val="000000"/>
                  </a:outerShdw>
                </a:effectLst>
              </a:rPr>
              <a:t> Drag and Drop the questionable email onto the new message.</a:t>
            </a:r>
          </a:p>
          <a:p>
            <a:pPr lvl="1" eaLnBrk="1" hangingPunct="1">
              <a:lnSpc>
                <a:spcPct val="80000"/>
              </a:lnSpc>
              <a:spcBef>
                <a:spcPct val="20000"/>
              </a:spcBef>
              <a:buClr>
                <a:schemeClr val="folHlink"/>
              </a:buClr>
              <a:buSzPct val="65000"/>
              <a:buFont typeface="Wingdings" pitchFamily="2" charset="2"/>
              <a:buNone/>
              <a:defRPr/>
            </a:pPr>
            <a:r>
              <a:rPr lang="en-US" sz="2000" dirty="0">
                <a:effectLst>
                  <a:outerShdw blurRad="38100" dist="38100" dir="2700000" algn="tl">
                    <a:srgbClr val="000000"/>
                  </a:outerShdw>
                </a:effectLst>
              </a:rPr>
              <a:t>OR</a:t>
            </a:r>
          </a:p>
          <a:p>
            <a:pPr lvl="1" eaLnBrk="1" hangingPunct="1">
              <a:lnSpc>
                <a:spcPct val="80000"/>
              </a:lnSpc>
              <a:spcBef>
                <a:spcPct val="20000"/>
              </a:spcBef>
              <a:buClr>
                <a:schemeClr val="folHlink"/>
              </a:buClr>
              <a:buSzPct val="65000"/>
              <a:buFont typeface="Wingdings" pitchFamily="2" charset="2"/>
              <a:buChar char="n"/>
              <a:defRPr/>
            </a:pPr>
            <a:r>
              <a:rPr lang="en-US" sz="2000" dirty="0">
                <a:effectLst>
                  <a:outerShdw blurRad="38100" dist="38100" dir="2700000" algn="tl">
                    <a:srgbClr val="000000"/>
                  </a:outerShdw>
                </a:effectLst>
              </a:rPr>
              <a:t> Use the Insert menu, choose Select Item… and browse to the email.</a:t>
            </a:r>
          </a:p>
          <a:p>
            <a:pPr eaLnBrk="1" hangingPunct="1">
              <a:lnSpc>
                <a:spcPct val="80000"/>
              </a:lnSpc>
              <a:spcBef>
                <a:spcPts val="1200"/>
              </a:spcBef>
              <a:buClr>
                <a:schemeClr val="folHlink"/>
              </a:buClr>
              <a:buSzPct val="65000"/>
              <a:defRPr/>
            </a:pPr>
            <a:r>
              <a:rPr lang="en-US" sz="1200" b="1" dirty="0"/>
              <a:t>Related Article (10/09/09): Wife bans FBI head from online banking</a:t>
            </a:r>
          </a:p>
          <a:p>
            <a:pPr>
              <a:spcBef>
                <a:spcPts val="600"/>
              </a:spcBef>
              <a:defRPr/>
            </a:pPr>
            <a:r>
              <a:rPr lang="en-US" sz="1200" dirty="0"/>
              <a:t>“FBI Director Robert Mueller was banned by his wife from doing online banking after he nearly fell for a phishing scam, he said on Wednesday during a talk at the Commonwealth Club of California.</a:t>
            </a:r>
          </a:p>
          <a:p>
            <a:pPr>
              <a:spcBef>
                <a:spcPts val="600"/>
              </a:spcBef>
              <a:defRPr/>
            </a:pPr>
            <a:r>
              <a:rPr lang="en-US" sz="1200" dirty="0"/>
              <a:t>He received an e-mail purporting to be from his bank that looked "perfectly legitimate" and which prompted him to verify some information. He started to follow the instructions but then realized that that "might not be such a good idea," he said.</a:t>
            </a:r>
          </a:p>
          <a:p>
            <a:pPr>
              <a:spcBef>
                <a:spcPts val="600"/>
              </a:spcBef>
              <a:defRPr/>
            </a:pPr>
            <a:r>
              <a:rPr lang="en-US" sz="1200" dirty="0"/>
              <a:t>"Just a few clicks away from falling into a classic Internet phishing scam," Mueller "barely caught himself in time" and admitted he "definitely should have known better." “</a:t>
            </a:r>
          </a:p>
          <a:p>
            <a:pPr>
              <a:defRPr/>
            </a:pPr>
            <a:r>
              <a:rPr lang="en-US" sz="1200" dirty="0"/>
              <a:t> </a:t>
            </a:r>
          </a:p>
          <a:p>
            <a:pPr lvl="1" eaLnBrk="1" hangingPunct="1">
              <a:lnSpc>
                <a:spcPct val="80000"/>
              </a:lnSpc>
              <a:spcBef>
                <a:spcPct val="20000"/>
              </a:spcBef>
              <a:buClr>
                <a:schemeClr val="folHlink"/>
              </a:buClr>
              <a:buSzPct val="65000"/>
              <a:buFont typeface="Wingdings" pitchFamily="2" charset="2"/>
              <a:buChar char="n"/>
              <a:defRPr/>
            </a:pPr>
            <a:endParaRPr lang="en-US" sz="2000" dirty="0">
              <a:effectLst>
                <a:outerShdw blurRad="38100" dist="38100" dir="2700000" algn="tl">
                  <a:srgbClr val="000000"/>
                </a:outerShdw>
              </a:effectLst>
            </a:endParaRPr>
          </a:p>
          <a:p>
            <a:pPr lvl="1" eaLnBrk="1" hangingPunct="1">
              <a:lnSpc>
                <a:spcPct val="80000"/>
              </a:lnSpc>
              <a:spcBef>
                <a:spcPct val="20000"/>
              </a:spcBef>
              <a:buClr>
                <a:schemeClr val="folHlink"/>
              </a:buClr>
              <a:buSzPct val="65000"/>
              <a:buFont typeface="Wingdings" pitchFamily="2" charset="2"/>
              <a:buChar char="n"/>
              <a:defRPr/>
            </a:pPr>
            <a:endParaRPr lang="en-US" sz="2000" dirty="0">
              <a:effectLst>
                <a:outerShdw blurRad="38100" dist="38100" dir="2700000" algn="tl">
                  <a:srgbClr val="000000"/>
                </a:outerShdw>
              </a:effectLst>
            </a:endParaRPr>
          </a:p>
        </p:txBody>
      </p:sp>
      <p:pic>
        <p:nvPicPr>
          <p:cNvPr id="12293" name="Picture 14" descr="j0241629[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8000" y="1704975"/>
            <a:ext cx="1631950" cy="225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2032"/>
            <a:ext cx="8229600" cy="1371600"/>
          </a:xfrm>
        </p:spPr>
        <p:txBody>
          <a:bodyPr/>
          <a:lstStyle/>
          <a:p>
            <a:r>
              <a:rPr lang="en-US" dirty="0" smtClean="0"/>
              <a:t>Web Browsing</a:t>
            </a:r>
            <a:endParaRPr lang="en-US" dirty="0"/>
          </a:p>
        </p:txBody>
      </p:sp>
      <p:sp>
        <p:nvSpPr>
          <p:cNvPr id="3" name="Content Placeholder 2"/>
          <p:cNvSpPr>
            <a:spLocks noGrp="1"/>
          </p:cNvSpPr>
          <p:nvPr>
            <p:ph idx="1"/>
          </p:nvPr>
        </p:nvSpPr>
        <p:spPr/>
        <p:txBody>
          <a:bodyPr/>
          <a:lstStyle/>
          <a:p>
            <a:r>
              <a:rPr lang="en-US" dirty="0" smtClean="0"/>
              <a:t>Block ads.  Use </a:t>
            </a:r>
            <a:r>
              <a:rPr lang="en-US" dirty="0" err="1" smtClean="0"/>
              <a:t>AdBlock</a:t>
            </a:r>
            <a:r>
              <a:rPr lang="en-US" dirty="0" smtClean="0"/>
              <a:t> Plus, </a:t>
            </a:r>
            <a:r>
              <a:rPr lang="en-US" dirty="0" err="1" smtClean="0"/>
              <a:t>Flashblock</a:t>
            </a:r>
            <a:r>
              <a:rPr lang="en-US" dirty="0" smtClean="0"/>
              <a:t>, or </a:t>
            </a:r>
            <a:r>
              <a:rPr lang="en-US" dirty="0" err="1" smtClean="0"/>
              <a:t>NoScript</a:t>
            </a:r>
            <a:endParaRPr lang="en-US" dirty="0" smtClean="0"/>
          </a:p>
          <a:p>
            <a:r>
              <a:rPr lang="en-US" dirty="0" smtClean="0"/>
              <a:t>Prefer HTTPS to HTTP</a:t>
            </a:r>
          </a:p>
          <a:p>
            <a:r>
              <a:rPr lang="en-US" dirty="0" smtClean="0"/>
              <a:t>Don’t install plugins you don’t need.  Don’t need Java?  Don’t install it</a:t>
            </a:r>
          </a:p>
          <a:p>
            <a:r>
              <a:rPr lang="en-US" dirty="0" smtClean="0"/>
              <a:t>Flash, Java and Acrobat are the largest attack vectors.  Keep them up to date</a:t>
            </a:r>
            <a:endParaRPr lang="en-US" dirty="0"/>
          </a:p>
        </p:txBody>
      </p:sp>
    </p:spTree>
    <p:extLst>
      <p:ext uri="{BB962C8B-B14F-4D97-AF65-F5344CB8AC3E}">
        <p14:creationId xmlns:p14="http://schemas.microsoft.com/office/powerpoint/2010/main" val="359827398"/>
      </p:ext>
    </p:extLst>
  </p:cSld>
  <p:clrMapOvr>
    <a:masterClrMapping/>
  </p:clrMapOvr>
</p:sld>
</file>

<file path=ppt/theme/theme1.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4CB7513A047014E9127EA64049F05E8" ma:contentTypeVersion="0" ma:contentTypeDescription="Create a new document." ma:contentTypeScope="" ma:versionID="ef0d6a330787214e60e32fcb775dcc67">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07A4F3EA-B327-473C-A969-7ECC01B971E5}"/>
</file>

<file path=customXml/itemProps2.xml><?xml version="1.0" encoding="utf-8"?>
<ds:datastoreItem xmlns:ds="http://schemas.openxmlformats.org/officeDocument/2006/customXml" ds:itemID="{4984359F-6440-4B4F-8EB1-AFD526760F22}"/>
</file>

<file path=customXml/itemProps3.xml><?xml version="1.0" encoding="utf-8"?>
<ds:datastoreItem xmlns:ds="http://schemas.openxmlformats.org/officeDocument/2006/customXml" ds:itemID="{9BC42DA5-1FAA-411D-8A93-45965F37BBC0}"/>
</file>

<file path=docProps/app.xml><?xml version="1.0" encoding="utf-8"?>
<Properties xmlns="http://schemas.openxmlformats.org/officeDocument/2006/extended-properties" xmlns:vt="http://schemas.openxmlformats.org/officeDocument/2006/docPropsVTypes">
  <Template>Textured</Template>
  <TotalTime>0</TotalTime>
  <Words>1296</Words>
  <Application>Microsoft Office PowerPoint</Application>
  <PresentationFormat>On-screen Show (4:3)</PresentationFormat>
  <Paragraphs>185</Paragraphs>
  <Slides>21</Slides>
  <Notes>20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Textured</vt:lpstr>
      <vt:lpstr> Information Security Awareness Training</vt:lpstr>
      <vt:lpstr>Agenda</vt:lpstr>
      <vt:lpstr>Hosting Environment  Security Policies </vt:lpstr>
      <vt:lpstr>Personal Identifiable Information (PII)  </vt:lpstr>
      <vt:lpstr>PII (con’t)  </vt:lpstr>
      <vt:lpstr>Customer Data Handling  </vt:lpstr>
      <vt:lpstr>Email SPAM</vt:lpstr>
      <vt:lpstr>Phishing Email</vt:lpstr>
      <vt:lpstr>Web Browsing</vt:lpstr>
      <vt:lpstr>Acceptable Personal Use Policy</vt:lpstr>
      <vt:lpstr>Encryption</vt:lpstr>
      <vt:lpstr>Information Security Incident Reporting </vt:lpstr>
      <vt:lpstr>Workstation Security </vt:lpstr>
      <vt:lpstr>Workstation Security </vt:lpstr>
      <vt:lpstr>Workstation Security </vt:lpstr>
      <vt:lpstr>Travel Security</vt:lpstr>
      <vt:lpstr>Passwords</vt:lpstr>
      <vt:lpstr>Sensitive Information</vt:lpstr>
      <vt:lpstr>External Web Sites of Interest</vt:lpstr>
      <vt:lpstr>Conclusion</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2015-08-16T17:38:40Z</dcterms:created>
  <dcterms:modified xsi:type="dcterms:W3CDTF">2015-09-03T18:33:59Z</dcterms:modified>
  <cp:contentType>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0x01010054CB7513A047014E9127EA64049F05E8</vt:lpwstr>
  </property>
</Properties>
</file>